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6"/>
  </p:notesMasterIdLst>
  <p:handoutMasterIdLst>
    <p:handoutMasterId r:id="rId17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D2DDA-69D8-473F-A583-B6774B31A77B}" type="datetimeFigureOut">
              <a:rPr lang="en-US"/>
              <a:t>6/27/2017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92CCB-FF08-4D29-8DA3-E1FD8604480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2153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1F6DFB-6833-46E4-B515-70E0D9178056}" type="datetimeFigureOut">
              <a:rPr lang="en-US"/>
              <a:t>6/27/2017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706C7-F2C3-48B6-8A22-C484D800B5D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9506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" y="1905000"/>
            <a:ext cx="12188826" cy="32004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50000"/>
                </a:schemeClr>
              </a:gs>
              <a:gs pos="0">
                <a:schemeClr val="accent1">
                  <a:lumMod val="60000"/>
                  <a:lumOff val="4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-2" y="1795132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-2" y="5142116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2079812"/>
            <a:ext cx="9601200" cy="1724092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959352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8575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en-US"/>
              <a:t>6/27/2017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593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en-US"/>
              <a:t>6/27/2017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050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en-US"/>
              <a:t>6/27/2017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731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rotWithShape="1">
          <a:gsLst>
            <a:gs pos="100000">
              <a:schemeClr val="accent1">
                <a:alpha val="80000"/>
              </a:schemeClr>
            </a:gs>
            <a:gs pos="0">
              <a:schemeClr val="accent1">
                <a:lumMod val="40000"/>
                <a:lumOff val="60000"/>
                <a:alpha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130552"/>
            <a:ext cx="9601200" cy="2359152"/>
          </a:xfrm>
        </p:spPr>
        <p:txBody>
          <a:bodyPr anchor="b">
            <a:normAutofit/>
          </a:bodyPr>
          <a:lstStyle>
            <a:lvl1pPr algn="ctr">
              <a:defRPr sz="54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572000"/>
            <a:ext cx="9601200" cy="841248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en-US"/>
              <a:t>6/27/2017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2033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en-US"/>
              <a:t>6/27/2017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635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en-US"/>
              <a:t>6/27/2017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439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en-US"/>
              <a:t>6/27/2017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291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6" name="Rectangle 5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en-US"/>
              <a:t>6/27/2017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543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Rectangle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58952"/>
            <a:ext cx="6629400" cy="53309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en-US"/>
              <a:t>6/27/2017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937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Rectangle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1" y="506104"/>
            <a:ext cx="6858002" cy="584301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en-US"/>
              <a:t>6/27/2017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198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  <a:alpha val="59000"/>
              </a:schemeClr>
            </a:gs>
            <a:gs pos="40000">
              <a:schemeClr val="accent1">
                <a:lumMod val="20000"/>
                <a:lumOff val="80000"/>
                <a:alpha val="66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" y="6480048"/>
            <a:ext cx="12188827" cy="377952"/>
            <a:chOff x="-1" y="6480048"/>
            <a:chExt cx="12188827" cy="377952"/>
          </a:xfrm>
        </p:grpSpPr>
        <p:sp>
          <p:nvSpPr>
            <p:cNvPr id="7" name="Rectangle 6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B277187-C200-495F-A386-621319EADA8F}" type="datetimeFigureOut">
              <a:rPr lang="en-US"/>
              <a:pPr/>
              <a:t>6/27/2017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FC749032-2A07-4AE8-BA90-74324CAE0C8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0023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Energy Review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01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Describe and demonstrate radioactive decay including alpha, beta and gamma radiation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7958" y="3050398"/>
            <a:ext cx="4374420" cy="233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344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E=mc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Describe mass energy changes in fission and fusion reactions and use E=mc</a:t>
            </a:r>
            <a:r>
              <a:rPr lang="en-US" baseline="30000" dirty="0"/>
              <a:t>2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004" y="3032865"/>
            <a:ext cx="5502876" cy="274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706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CANDU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Describe the operation of a fission reactor (CANDU) </a:t>
            </a:r>
          </a:p>
          <a:p>
            <a:endParaRPr lang="en-US" dirty="0"/>
          </a:p>
        </p:txBody>
      </p:sp>
      <p:pic>
        <p:nvPicPr>
          <p:cNvPr id="2050" name="Picture 2" descr="Image result for candu rea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937" y="2872044"/>
            <a:ext cx="5829300" cy="265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906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Conversions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Compare and contrast coal or hydroelectric power stations with nuclear power stations, in terms of purpose, process of energy conversions, design and function</a:t>
            </a:r>
          </a:p>
          <a:p>
            <a:pPr lvl="0"/>
            <a:r>
              <a:rPr lang="en-US" dirty="0"/>
              <a:t>Explain the source of tides, in terms of gravitational attraction and the relative motions of the sun, moon and Earth</a:t>
            </a:r>
          </a:p>
          <a:p>
            <a:pPr lvl="0"/>
            <a:r>
              <a:rPr lang="en-US" dirty="0"/>
              <a:t>Describe the energy transformations involved in converting tidal energy to electrical energy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39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and Countries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Compare energy consumption of contemporary society with that of traditional cultures</a:t>
            </a:r>
          </a:p>
          <a:p>
            <a:pPr lvl="0"/>
            <a:r>
              <a:rPr lang="en-US" dirty="0"/>
              <a:t>Compare Canada’s per-capita energy consumption with developed and developing nations and ID factors that affect consumption (i.e. economy, lifestyle, level of technology, geography and climate)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052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Apply sustainable development to increasing efficient use of energy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411" y="3089910"/>
            <a:ext cx="3639065" cy="231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975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Renewable and Non-renewable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Explain the need to develop technologies that use renewable and non-renewable energy in the home and to meet increasing global demand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4497" y="3201258"/>
            <a:ext cx="2193968" cy="2924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450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sz="2200" dirty="0"/>
              <a:t>Describe the environmental impact of developing and using various energy sources (i.e. conventional oil, oil sands, solar power, biomass, hydroelectricity, nuclear power and geothermal power, wind power)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6296023"/>
              </p:ext>
            </p:extLst>
          </p:nvPr>
        </p:nvGraphicFramePr>
        <p:xfrm>
          <a:off x="1341438" y="1901825"/>
          <a:ext cx="9509126" cy="34239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754563"/>
                <a:gridCol w="475456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Type of Energy</a:t>
                      </a:r>
                      <a:r>
                        <a:rPr lang="en-US" sz="2400" b="1" baseline="0" dirty="0" smtClean="0"/>
                        <a:t> Source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Environmental</a:t>
                      </a:r>
                      <a:r>
                        <a:rPr lang="en-US" sz="2400" b="1" baseline="0" dirty="0" smtClean="0"/>
                        <a:t> Impact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Conventional Oil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Oil Sands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Solar Panels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Biomass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Hydroelectric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Nuclear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Geothermal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Wind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2437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Explain how Hess’s Law leads to the theoretical prediction of heat of combustion. Use the formula to calculate the energy released in reactions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2043" y="3326155"/>
            <a:ext cx="1971675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000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Conversions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Describe the conversion of solar energy into renewable forms (i.e. wind, hydro, chemical potential energy by photosynthesis) and non-renewable forms (i.e. coal, oil and gas) and further conversions into electrical and thermal energy</a:t>
            </a:r>
          </a:p>
          <a:p>
            <a:pPr lvl="0"/>
            <a:r>
              <a:rPr lang="en-US" dirty="0"/>
              <a:t>Describe the functioning of renewable energy technologies and assess their advantages and disadvantages, including active and passive solar heating technologies, wind turbines, hydroelectric power, biomass energy hydrogen fuel cells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22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Explain the difference between fission and fusion and balance simple nuclear reactions to show the conversions of nucleons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3362" y="3070507"/>
            <a:ext cx="4213653" cy="3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052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Reactions</a:t>
            </a:r>
            <a:endParaRPr lang="en-US" dirty="0"/>
          </a:p>
        </p:txBody>
      </p:sp>
      <p:pic>
        <p:nvPicPr>
          <p:cNvPr id="1026" name="Picture 2" descr="Image result for fission vs fusion equation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525" y="1886932"/>
            <a:ext cx="7545859" cy="207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fission  equa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083" y="4393556"/>
            <a:ext cx="539115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866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nded Design Yellow 16x9">
  <a:themeElements>
    <a:clrScheme name="Banded_Design_Yellow">
      <a:dk1>
        <a:srgbClr val="323232"/>
      </a:dk1>
      <a:lt1>
        <a:sysClr val="window" lastClr="FFFFFF"/>
      </a:lt1>
      <a:dk2>
        <a:srgbClr val="000000"/>
      </a:dk2>
      <a:lt2>
        <a:srgbClr val="E5E8E8"/>
      </a:lt2>
      <a:accent1>
        <a:srgbClr val="FFCD36"/>
      </a:accent1>
      <a:accent2>
        <a:srgbClr val="F29E3E"/>
      </a:accent2>
      <a:accent3>
        <a:srgbClr val="83C546"/>
      </a:accent3>
      <a:accent4>
        <a:srgbClr val="52C1CA"/>
      </a:accent4>
      <a:accent5>
        <a:srgbClr val="7384CA"/>
      </a:accent5>
      <a:accent6>
        <a:srgbClr val="DA6A89"/>
      </a:accent6>
      <a:hlink>
        <a:srgbClr val="88CACA"/>
      </a:hlink>
      <a:folHlink>
        <a:srgbClr val="91A7CA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anded_Design_Yellow">
      <a:dk1>
        <a:srgbClr val="595959"/>
      </a:dk1>
      <a:lt1>
        <a:sysClr val="window" lastClr="FFFFFF"/>
      </a:lt1>
      <a:dk2>
        <a:srgbClr val="323232"/>
      </a:dk2>
      <a:lt2>
        <a:srgbClr val="E5E8E8"/>
      </a:lt2>
      <a:accent1>
        <a:srgbClr val="FFCD36"/>
      </a:accent1>
      <a:accent2>
        <a:srgbClr val="F29E3E"/>
      </a:accent2>
      <a:accent3>
        <a:srgbClr val="83C546"/>
      </a:accent3>
      <a:accent4>
        <a:srgbClr val="52C1CA"/>
      </a:accent4>
      <a:accent5>
        <a:srgbClr val="7384CA"/>
      </a:accent5>
      <a:accent6>
        <a:srgbClr val="DA6A89"/>
      </a:accent6>
      <a:hlink>
        <a:srgbClr val="88CACA"/>
      </a:hlink>
      <a:folHlink>
        <a:srgbClr val="91A7CA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Yellow">
      <a:dk1>
        <a:srgbClr val="595959"/>
      </a:dk1>
      <a:lt1>
        <a:sysClr val="window" lastClr="FFFFFF"/>
      </a:lt1>
      <a:dk2>
        <a:srgbClr val="323232"/>
      </a:dk2>
      <a:lt2>
        <a:srgbClr val="E5E8E8"/>
      </a:lt2>
      <a:accent1>
        <a:srgbClr val="FFCD36"/>
      </a:accent1>
      <a:accent2>
        <a:srgbClr val="F29E3E"/>
      </a:accent2>
      <a:accent3>
        <a:srgbClr val="83C546"/>
      </a:accent3>
      <a:accent4>
        <a:srgbClr val="52C1CA"/>
      </a:accent4>
      <a:accent5>
        <a:srgbClr val="7384CA"/>
      </a:accent5>
      <a:accent6>
        <a:srgbClr val="DA6A89"/>
      </a:accent6>
      <a:hlink>
        <a:srgbClr val="88CACA"/>
      </a:hlink>
      <a:folHlink>
        <a:srgbClr val="91A7CA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66677B1-365E-411F-9971-C788BC2975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Yellow banded design presentation (widescreen)</Template>
  <TotalTime>0</TotalTime>
  <Words>359</Words>
  <Application>Microsoft Office PowerPoint</Application>
  <PresentationFormat>Widescreen</PresentationFormat>
  <Paragraphs>38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Book Antiqua</vt:lpstr>
      <vt:lpstr>Banded Design Yellow 16x9</vt:lpstr>
      <vt:lpstr>Energy Review</vt:lpstr>
      <vt:lpstr>Energy and Countries</vt:lpstr>
      <vt:lpstr>Sustainability</vt:lpstr>
      <vt:lpstr>Renewable and Non-renewable Energy</vt:lpstr>
      <vt:lpstr>Describe the environmental impact of developing and using various energy sources (i.e. conventional oil, oil sands, solar power, biomass, hydroelectricity, nuclear power and geothermal power, wind power) </vt:lpstr>
      <vt:lpstr>Hess</vt:lpstr>
      <vt:lpstr>Energy Conversions</vt:lpstr>
      <vt:lpstr>Nuclear Reactions</vt:lpstr>
      <vt:lpstr>Nuclear Reactions</vt:lpstr>
      <vt:lpstr>Decay</vt:lpstr>
      <vt:lpstr>E=mc2</vt:lpstr>
      <vt:lpstr>CANDU</vt:lpstr>
      <vt:lpstr>Energy Conversions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2017-06-27T15:09:43Z</dcterms:created>
  <dcterms:modified xsi:type="dcterms:W3CDTF">2017-06-27T15:25:06Z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TC029009979991</vt:lpwstr>
  </property>
</Properties>
</file>