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02" y="-6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C491F3-06C7-40E3-8E8F-782398AD27E5}" type="datetimeFigureOut">
              <a:rPr lang="en-CA" smtClean="0"/>
              <a:t>08/06/2014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5ADCC5-B16C-4D7E-A02A-CFF5FF44FFEA}" type="slidenum">
              <a:rPr lang="en-CA" smtClean="0"/>
              <a:t>‹#›</a:t>
            </a:fld>
            <a:endParaRPr lang="en-CA"/>
          </a:p>
        </p:txBody>
      </p:sp>
    </p:spTree>
    <p:extLst>
      <p:ext uri="{BB962C8B-B14F-4D97-AF65-F5344CB8AC3E}">
        <p14:creationId xmlns:p14="http://schemas.microsoft.com/office/powerpoint/2010/main" val="770392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95ADCC5-B16C-4D7E-A02A-CFF5FF44FFEA}" type="slidenum">
              <a:rPr lang="en-CA" smtClean="0"/>
              <a:t>1</a:t>
            </a:fld>
            <a:endParaRPr lang="en-CA"/>
          </a:p>
        </p:txBody>
      </p:sp>
    </p:spTree>
    <p:extLst>
      <p:ext uri="{BB962C8B-B14F-4D97-AF65-F5344CB8AC3E}">
        <p14:creationId xmlns:p14="http://schemas.microsoft.com/office/powerpoint/2010/main" val="1356497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5238554-1349-492B-98EA-FEBF4AEB11AB}" type="datetimeFigureOut">
              <a:rPr lang="en-CA" smtClean="0"/>
              <a:t>08/06/2014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DE7412-B4C9-4FB5-9669-2708F1E29A55}" type="slidenum">
              <a:rPr lang="en-CA" smtClean="0"/>
              <a:t>‹#›</a:t>
            </a:fld>
            <a:endParaRPr lang="en-CA"/>
          </a:p>
        </p:txBody>
      </p:sp>
    </p:spTree>
    <p:extLst>
      <p:ext uri="{BB962C8B-B14F-4D97-AF65-F5344CB8AC3E}">
        <p14:creationId xmlns:p14="http://schemas.microsoft.com/office/powerpoint/2010/main" val="98163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5238554-1349-492B-98EA-FEBF4AEB11AB}" type="datetimeFigureOut">
              <a:rPr lang="en-CA" smtClean="0"/>
              <a:t>08/06/2014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DE7412-B4C9-4FB5-9669-2708F1E29A55}" type="slidenum">
              <a:rPr lang="en-CA" smtClean="0"/>
              <a:t>‹#›</a:t>
            </a:fld>
            <a:endParaRPr lang="en-CA"/>
          </a:p>
        </p:txBody>
      </p:sp>
    </p:spTree>
    <p:extLst>
      <p:ext uri="{BB962C8B-B14F-4D97-AF65-F5344CB8AC3E}">
        <p14:creationId xmlns:p14="http://schemas.microsoft.com/office/powerpoint/2010/main" val="206204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5238554-1349-492B-98EA-FEBF4AEB11AB}" type="datetimeFigureOut">
              <a:rPr lang="en-CA" smtClean="0"/>
              <a:t>08/06/2014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DE7412-B4C9-4FB5-9669-2708F1E29A55}" type="slidenum">
              <a:rPr lang="en-CA" smtClean="0"/>
              <a:t>‹#›</a:t>
            </a:fld>
            <a:endParaRPr lang="en-CA"/>
          </a:p>
        </p:txBody>
      </p:sp>
    </p:spTree>
    <p:extLst>
      <p:ext uri="{BB962C8B-B14F-4D97-AF65-F5344CB8AC3E}">
        <p14:creationId xmlns:p14="http://schemas.microsoft.com/office/powerpoint/2010/main" val="291335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5238554-1349-492B-98EA-FEBF4AEB11AB}" type="datetimeFigureOut">
              <a:rPr lang="en-CA" smtClean="0"/>
              <a:t>08/06/2014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DE7412-B4C9-4FB5-9669-2708F1E29A55}" type="slidenum">
              <a:rPr lang="en-CA" smtClean="0"/>
              <a:t>‹#›</a:t>
            </a:fld>
            <a:endParaRPr lang="en-CA"/>
          </a:p>
        </p:txBody>
      </p:sp>
    </p:spTree>
    <p:extLst>
      <p:ext uri="{BB962C8B-B14F-4D97-AF65-F5344CB8AC3E}">
        <p14:creationId xmlns:p14="http://schemas.microsoft.com/office/powerpoint/2010/main" val="1411690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238554-1349-492B-98EA-FEBF4AEB11AB}" type="datetimeFigureOut">
              <a:rPr lang="en-CA" smtClean="0"/>
              <a:t>08/06/2014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DE7412-B4C9-4FB5-9669-2708F1E29A55}" type="slidenum">
              <a:rPr lang="en-CA" smtClean="0"/>
              <a:t>‹#›</a:t>
            </a:fld>
            <a:endParaRPr lang="en-CA"/>
          </a:p>
        </p:txBody>
      </p:sp>
    </p:spTree>
    <p:extLst>
      <p:ext uri="{BB962C8B-B14F-4D97-AF65-F5344CB8AC3E}">
        <p14:creationId xmlns:p14="http://schemas.microsoft.com/office/powerpoint/2010/main" val="1387065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5238554-1349-492B-98EA-FEBF4AEB11AB}" type="datetimeFigureOut">
              <a:rPr lang="en-CA" smtClean="0"/>
              <a:t>08/06/2014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DE7412-B4C9-4FB5-9669-2708F1E29A55}" type="slidenum">
              <a:rPr lang="en-CA" smtClean="0"/>
              <a:t>‹#›</a:t>
            </a:fld>
            <a:endParaRPr lang="en-CA"/>
          </a:p>
        </p:txBody>
      </p:sp>
    </p:spTree>
    <p:extLst>
      <p:ext uri="{BB962C8B-B14F-4D97-AF65-F5344CB8AC3E}">
        <p14:creationId xmlns:p14="http://schemas.microsoft.com/office/powerpoint/2010/main" val="766322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5238554-1349-492B-98EA-FEBF4AEB11AB}" type="datetimeFigureOut">
              <a:rPr lang="en-CA" smtClean="0"/>
              <a:t>08/06/2014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CDE7412-B4C9-4FB5-9669-2708F1E29A55}" type="slidenum">
              <a:rPr lang="en-CA" smtClean="0"/>
              <a:t>‹#›</a:t>
            </a:fld>
            <a:endParaRPr lang="en-CA"/>
          </a:p>
        </p:txBody>
      </p:sp>
    </p:spTree>
    <p:extLst>
      <p:ext uri="{BB962C8B-B14F-4D97-AF65-F5344CB8AC3E}">
        <p14:creationId xmlns:p14="http://schemas.microsoft.com/office/powerpoint/2010/main" val="366112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5238554-1349-492B-98EA-FEBF4AEB11AB}" type="datetimeFigureOut">
              <a:rPr lang="en-CA" smtClean="0"/>
              <a:t>08/06/2014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CDE7412-B4C9-4FB5-9669-2708F1E29A55}" type="slidenum">
              <a:rPr lang="en-CA" smtClean="0"/>
              <a:t>‹#›</a:t>
            </a:fld>
            <a:endParaRPr lang="en-CA"/>
          </a:p>
        </p:txBody>
      </p:sp>
    </p:spTree>
    <p:extLst>
      <p:ext uri="{BB962C8B-B14F-4D97-AF65-F5344CB8AC3E}">
        <p14:creationId xmlns:p14="http://schemas.microsoft.com/office/powerpoint/2010/main" val="218854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38554-1349-492B-98EA-FEBF4AEB11AB}" type="datetimeFigureOut">
              <a:rPr lang="en-CA" smtClean="0"/>
              <a:t>08/06/2014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CDE7412-B4C9-4FB5-9669-2708F1E29A55}" type="slidenum">
              <a:rPr lang="en-CA" smtClean="0"/>
              <a:t>‹#›</a:t>
            </a:fld>
            <a:endParaRPr lang="en-CA"/>
          </a:p>
        </p:txBody>
      </p:sp>
    </p:spTree>
    <p:extLst>
      <p:ext uri="{BB962C8B-B14F-4D97-AF65-F5344CB8AC3E}">
        <p14:creationId xmlns:p14="http://schemas.microsoft.com/office/powerpoint/2010/main" val="308918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238554-1349-492B-98EA-FEBF4AEB11AB}" type="datetimeFigureOut">
              <a:rPr lang="en-CA" smtClean="0"/>
              <a:t>08/06/2014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DE7412-B4C9-4FB5-9669-2708F1E29A55}" type="slidenum">
              <a:rPr lang="en-CA" smtClean="0"/>
              <a:t>‹#›</a:t>
            </a:fld>
            <a:endParaRPr lang="en-CA"/>
          </a:p>
        </p:txBody>
      </p:sp>
    </p:spTree>
    <p:extLst>
      <p:ext uri="{BB962C8B-B14F-4D97-AF65-F5344CB8AC3E}">
        <p14:creationId xmlns:p14="http://schemas.microsoft.com/office/powerpoint/2010/main" val="30505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238554-1349-492B-98EA-FEBF4AEB11AB}" type="datetimeFigureOut">
              <a:rPr lang="en-CA" smtClean="0"/>
              <a:t>08/06/2014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DE7412-B4C9-4FB5-9669-2708F1E29A55}" type="slidenum">
              <a:rPr lang="en-CA" smtClean="0"/>
              <a:t>‹#›</a:t>
            </a:fld>
            <a:endParaRPr lang="en-CA"/>
          </a:p>
        </p:txBody>
      </p:sp>
    </p:spTree>
    <p:extLst>
      <p:ext uri="{BB962C8B-B14F-4D97-AF65-F5344CB8AC3E}">
        <p14:creationId xmlns:p14="http://schemas.microsoft.com/office/powerpoint/2010/main" val="770396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238554-1349-492B-98EA-FEBF4AEB11AB}" type="datetimeFigureOut">
              <a:rPr lang="en-CA" smtClean="0"/>
              <a:t>08/06/2014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E7412-B4C9-4FB5-9669-2708F1E29A55}" type="slidenum">
              <a:rPr lang="en-CA" smtClean="0"/>
              <a:t>‹#›</a:t>
            </a:fld>
            <a:endParaRPr lang="en-CA"/>
          </a:p>
        </p:txBody>
      </p:sp>
    </p:spTree>
    <p:extLst>
      <p:ext uri="{BB962C8B-B14F-4D97-AF65-F5344CB8AC3E}">
        <p14:creationId xmlns:p14="http://schemas.microsoft.com/office/powerpoint/2010/main" val="1020536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Unit D: Energy and the Environment</a:t>
            </a:r>
            <a:endParaRPr lang="en-CA" dirty="0"/>
          </a:p>
        </p:txBody>
      </p:sp>
      <p:sp>
        <p:nvSpPr>
          <p:cNvPr id="3" name="Subtitle 2"/>
          <p:cNvSpPr>
            <a:spLocks noGrp="1"/>
          </p:cNvSpPr>
          <p:nvPr>
            <p:ph type="subTitle" idx="1"/>
          </p:nvPr>
        </p:nvSpPr>
        <p:spPr/>
        <p:txBody>
          <a:bodyPr/>
          <a:lstStyle/>
          <a:p>
            <a:r>
              <a:rPr lang="en-CA" dirty="0" smtClean="0"/>
              <a:t>Review</a:t>
            </a:r>
            <a:endParaRPr lang="en-CA" dirty="0"/>
          </a:p>
        </p:txBody>
      </p:sp>
    </p:spTree>
    <p:extLst>
      <p:ext uri="{BB962C8B-B14F-4D97-AF65-F5344CB8AC3E}">
        <p14:creationId xmlns:p14="http://schemas.microsoft.com/office/powerpoint/2010/main" val="2170018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US" dirty="0"/>
              <a:t>One difference between nuclear reactions and chemical reactions is that in nuclear reactions,</a:t>
            </a:r>
            <a:endParaRPr lang="en-CA" dirty="0"/>
          </a:p>
          <a:p>
            <a:pPr marL="0" indent="0">
              <a:buNone/>
            </a:pPr>
            <a:endParaRPr lang="en-CA" dirty="0"/>
          </a:p>
          <a:p>
            <a:pPr lvl="0"/>
            <a:r>
              <a:rPr lang="en-US" dirty="0" smtClean="0"/>
              <a:t>A. mass </a:t>
            </a:r>
            <a:r>
              <a:rPr lang="en-US" dirty="0"/>
              <a:t>is neither created nor destroyed</a:t>
            </a:r>
            <a:endParaRPr lang="en-CA" dirty="0"/>
          </a:p>
          <a:p>
            <a:pPr lvl="0"/>
            <a:r>
              <a:rPr lang="en-US" dirty="0" smtClean="0"/>
              <a:t>B. energy </a:t>
            </a:r>
            <a:r>
              <a:rPr lang="en-US" dirty="0"/>
              <a:t>is neither created nor destroyed</a:t>
            </a:r>
            <a:endParaRPr lang="en-CA" dirty="0"/>
          </a:p>
          <a:p>
            <a:pPr lvl="0"/>
            <a:r>
              <a:rPr lang="en-US" dirty="0" smtClean="0"/>
              <a:t>C. the </a:t>
            </a:r>
            <a:r>
              <a:rPr lang="en-US" dirty="0"/>
              <a:t>mass of the reactants is double that of the products</a:t>
            </a:r>
            <a:endParaRPr lang="en-CA" dirty="0"/>
          </a:p>
          <a:p>
            <a:pPr lvl="0"/>
            <a:r>
              <a:rPr lang="en-US" dirty="0" smtClean="0"/>
              <a:t>D. there </a:t>
            </a:r>
            <a:r>
              <a:rPr lang="en-US" dirty="0"/>
              <a:t>is a mass difference between reactants and products</a:t>
            </a:r>
            <a:endParaRPr lang="en-CA" dirty="0"/>
          </a:p>
          <a:p>
            <a:endParaRPr lang="en-CA" dirty="0"/>
          </a:p>
        </p:txBody>
      </p:sp>
    </p:spTree>
    <p:extLst>
      <p:ext uri="{BB962C8B-B14F-4D97-AF65-F5344CB8AC3E}">
        <p14:creationId xmlns:p14="http://schemas.microsoft.com/office/powerpoint/2010/main" val="4292811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US" dirty="0"/>
              <a:t>One difference between nuclear reactions and chemical reactions is that in nuclear reactions,</a:t>
            </a:r>
            <a:endParaRPr lang="en-CA" dirty="0"/>
          </a:p>
          <a:p>
            <a:pPr marL="0" indent="0">
              <a:buNone/>
            </a:pPr>
            <a:endParaRPr lang="en-CA" dirty="0" smtClean="0"/>
          </a:p>
          <a:p>
            <a:pPr marL="0" indent="0">
              <a:buNone/>
            </a:pPr>
            <a:endParaRPr lang="en-CA" dirty="0"/>
          </a:p>
          <a:p>
            <a:pPr marL="0" indent="0">
              <a:buNone/>
            </a:pPr>
            <a:endParaRPr lang="en-CA" dirty="0"/>
          </a:p>
          <a:p>
            <a:pPr lvl="0"/>
            <a:r>
              <a:rPr lang="en-US" dirty="0" smtClean="0"/>
              <a:t>D. there </a:t>
            </a:r>
            <a:r>
              <a:rPr lang="en-US" dirty="0"/>
              <a:t>is a mass difference between reactants and products</a:t>
            </a:r>
            <a:endParaRPr lang="en-CA" dirty="0"/>
          </a:p>
          <a:p>
            <a:endParaRPr lang="en-CA" dirty="0"/>
          </a:p>
        </p:txBody>
      </p:sp>
    </p:spTree>
    <p:extLst>
      <p:ext uri="{BB962C8B-B14F-4D97-AF65-F5344CB8AC3E}">
        <p14:creationId xmlns:p14="http://schemas.microsoft.com/office/powerpoint/2010/main" val="658554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pPr marL="0" indent="0">
              <a:buNone/>
            </a:pPr>
            <a:r>
              <a:rPr lang="en-US" dirty="0"/>
              <a:t> </a:t>
            </a:r>
            <a:endParaRPr lang="en-CA" dirty="0"/>
          </a:p>
          <a:p>
            <a:pPr marL="0" indent="0">
              <a:buNone/>
            </a:pPr>
            <a:r>
              <a:rPr lang="en-US" dirty="0"/>
              <a:t>The CANDU nuclear reactor, which is manufactured in Canada, provides electrical power through nuclear fission.</a:t>
            </a:r>
            <a:endParaRPr lang="en-CA" dirty="0"/>
          </a:p>
          <a:p>
            <a:pPr marL="0" indent="0">
              <a:buNone/>
            </a:pPr>
            <a:r>
              <a:rPr lang="en-US" dirty="0"/>
              <a:t> </a:t>
            </a:r>
            <a:endParaRPr lang="en-CA" dirty="0"/>
          </a:p>
          <a:p>
            <a:pPr marL="0" indent="0">
              <a:buNone/>
            </a:pPr>
            <a:r>
              <a:rPr lang="en-US" dirty="0" smtClean="0"/>
              <a:t>The </a:t>
            </a:r>
            <a:r>
              <a:rPr lang="en-US" dirty="0"/>
              <a:t>moderator used in the CANDU reactor is</a:t>
            </a:r>
            <a:endParaRPr lang="en-CA" dirty="0"/>
          </a:p>
          <a:p>
            <a:pPr marL="0" indent="0">
              <a:buNone/>
            </a:pPr>
            <a:r>
              <a:rPr lang="en-US" dirty="0"/>
              <a:t> </a:t>
            </a:r>
            <a:endParaRPr lang="en-CA" dirty="0"/>
          </a:p>
          <a:p>
            <a:pPr lvl="0"/>
            <a:r>
              <a:rPr lang="en-US" dirty="0" smtClean="0"/>
              <a:t>A. lead</a:t>
            </a:r>
            <a:endParaRPr lang="en-CA" dirty="0"/>
          </a:p>
          <a:p>
            <a:pPr lvl="0"/>
            <a:r>
              <a:rPr lang="en-US" dirty="0" smtClean="0"/>
              <a:t>B. heavy </a:t>
            </a:r>
            <a:r>
              <a:rPr lang="en-US" dirty="0"/>
              <a:t>water</a:t>
            </a:r>
            <a:endParaRPr lang="en-CA" dirty="0"/>
          </a:p>
          <a:p>
            <a:pPr lvl="0"/>
            <a:r>
              <a:rPr lang="en-US" dirty="0" smtClean="0"/>
              <a:t>C. uranium </a:t>
            </a:r>
            <a:r>
              <a:rPr lang="en-US" dirty="0"/>
              <a:t>– 235</a:t>
            </a:r>
            <a:endParaRPr lang="en-CA" dirty="0"/>
          </a:p>
          <a:p>
            <a:pPr lvl="0"/>
            <a:r>
              <a:rPr lang="en-US" dirty="0" smtClean="0"/>
              <a:t>D. uranium </a:t>
            </a:r>
            <a:r>
              <a:rPr lang="en-US" dirty="0"/>
              <a:t>– 238</a:t>
            </a:r>
            <a:endParaRPr lang="en-CA" dirty="0"/>
          </a:p>
          <a:p>
            <a:endParaRPr lang="en-CA" dirty="0"/>
          </a:p>
        </p:txBody>
      </p:sp>
    </p:spTree>
    <p:extLst>
      <p:ext uri="{BB962C8B-B14F-4D97-AF65-F5344CB8AC3E}">
        <p14:creationId xmlns:p14="http://schemas.microsoft.com/office/powerpoint/2010/main" val="3687562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buNone/>
            </a:pPr>
            <a:r>
              <a:rPr lang="en-US" dirty="0"/>
              <a:t> </a:t>
            </a:r>
            <a:endParaRPr lang="en-CA" dirty="0"/>
          </a:p>
          <a:p>
            <a:pPr marL="0" indent="0">
              <a:buNone/>
            </a:pPr>
            <a:r>
              <a:rPr lang="en-US" dirty="0"/>
              <a:t>The CANDU nuclear reactor, which is manufactured in Canada, provides electrical power through nuclear fission.</a:t>
            </a:r>
            <a:endParaRPr lang="en-CA" dirty="0"/>
          </a:p>
          <a:p>
            <a:pPr marL="0" indent="0">
              <a:buNone/>
            </a:pPr>
            <a:r>
              <a:rPr lang="en-US" dirty="0"/>
              <a:t> </a:t>
            </a:r>
            <a:endParaRPr lang="en-CA" dirty="0"/>
          </a:p>
          <a:p>
            <a:pPr marL="0" indent="0">
              <a:buNone/>
            </a:pPr>
            <a:r>
              <a:rPr lang="en-US" dirty="0" smtClean="0"/>
              <a:t>The </a:t>
            </a:r>
            <a:r>
              <a:rPr lang="en-US" dirty="0"/>
              <a:t>moderator used in the CANDU reactor is</a:t>
            </a:r>
            <a:endParaRPr lang="en-CA" dirty="0"/>
          </a:p>
          <a:p>
            <a:pPr marL="0" indent="0">
              <a:buNone/>
            </a:pPr>
            <a:r>
              <a:rPr lang="en-US" dirty="0"/>
              <a:t> </a:t>
            </a:r>
            <a:endParaRPr lang="en-US" dirty="0" smtClean="0"/>
          </a:p>
          <a:p>
            <a:pPr marL="0" indent="0">
              <a:buNone/>
            </a:pPr>
            <a:endParaRPr lang="en-CA" dirty="0"/>
          </a:p>
          <a:p>
            <a:pPr lvl="0"/>
            <a:r>
              <a:rPr lang="en-US" dirty="0" smtClean="0"/>
              <a:t>B. heavy </a:t>
            </a:r>
            <a:r>
              <a:rPr lang="en-US" dirty="0"/>
              <a:t>water</a:t>
            </a:r>
            <a:endParaRPr lang="en-CA" dirty="0"/>
          </a:p>
          <a:p>
            <a:endParaRPr lang="en-CA" dirty="0"/>
          </a:p>
        </p:txBody>
      </p:sp>
    </p:spTree>
    <p:extLst>
      <p:ext uri="{BB962C8B-B14F-4D97-AF65-F5344CB8AC3E}">
        <p14:creationId xmlns:p14="http://schemas.microsoft.com/office/powerpoint/2010/main" val="278675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US" dirty="0"/>
              <a:t>If the waste from the CANDU fuel cycle were to come in contact with a living organism, it might change the base-pair sequence of a DNA strand.  This change is called</a:t>
            </a:r>
            <a:endParaRPr lang="en-CA" dirty="0"/>
          </a:p>
          <a:p>
            <a:endParaRPr lang="en-CA" dirty="0"/>
          </a:p>
          <a:p>
            <a:pPr lvl="0"/>
            <a:r>
              <a:rPr lang="en-US" dirty="0" smtClean="0"/>
              <a:t>A. trisomy</a:t>
            </a:r>
            <a:endParaRPr lang="en-CA" dirty="0"/>
          </a:p>
          <a:p>
            <a:pPr lvl="0"/>
            <a:r>
              <a:rPr lang="en-US" dirty="0" smtClean="0"/>
              <a:t>B. sex-linkage</a:t>
            </a:r>
            <a:endParaRPr lang="en-CA" dirty="0"/>
          </a:p>
          <a:p>
            <a:pPr lvl="0"/>
            <a:r>
              <a:rPr lang="en-US" dirty="0" smtClean="0"/>
              <a:t>C. point </a:t>
            </a:r>
            <a:r>
              <a:rPr lang="en-US" dirty="0"/>
              <a:t>mutation</a:t>
            </a:r>
            <a:endParaRPr lang="en-CA" dirty="0"/>
          </a:p>
          <a:p>
            <a:pPr lvl="0"/>
            <a:r>
              <a:rPr lang="en-US" dirty="0" smtClean="0"/>
              <a:t>D. nondisjunction</a:t>
            </a:r>
            <a:endParaRPr lang="en-CA" dirty="0"/>
          </a:p>
          <a:p>
            <a:endParaRPr lang="en-CA" dirty="0"/>
          </a:p>
        </p:txBody>
      </p:sp>
    </p:spTree>
    <p:extLst>
      <p:ext uri="{BB962C8B-B14F-4D97-AF65-F5344CB8AC3E}">
        <p14:creationId xmlns:p14="http://schemas.microsoft.com/office/powerpoint/2010/main" val="2496954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US" dirty="0"/>
              <a:t>If the waste from the CANDU fuel cycle were to come in contact with a living organism, it might change the base-pair sequence of a DNA strand.  This change is called</a:t>
            </a:r>
            <a:endParaRPr lang="en-CA" dirty="0"/>
          </a:p>
          <a:p>
            <a:endParaRPr lang="en-CA" dirty="0" smtClean="0"/>
          </a:p>
          <a:p>
            <a:endParaRPr lang="en-CA" dirty="0"/>
          </a:p>
          <a:p>
            <a:endParaRPr lang="en-CA" dirty="0"/>
          </a:p>
          <a:p>
            <a:pPr lvl="0"/>
            <a:r>
              <a:rPr lang="en-US" dirty="0" smtClean="0"/>
              <a:t>C. point </a:t>
            </a:r>
            <a:r>
              <a:rPr lang="en-US" dirty="0"/>
              <a:t>mutation</a:t>
            </a:r>
            <a:endParaRPr lang="en-CA" dirty="0"/>
          </a:p>
          <a:p>
            <a:endParaRPr lang="en-CA" dirty="0"/>
          </a:p>
        </p:txBody>
      </p:sp>
    </p:spTree>
    <p:extLst>
      <p:ext uri="{BB962C8B-B14F-4D97-AF65-F5344CB8AC3E}">
        <p14:creationId xmlns:p14="http://schemas.microsoft.com/office/powerpoint/2010/main" val="3824302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a:bodyPr>
          <a:lstStyle/>
          <a:p>
            <a:r>
              <a:rPr lang="en-US" dirty="0"/>
              <a:t>Which of the following statements provides an accurate comparison of fusion and fission technology?</a:t>
            </a:r>
            <a:endParaRPr lang="en-CA" dirty="0"/>
          </a:p>
          <a:p>
            <a:endParaRPr lang="en-CA" dirty="0"/>
          </a:p>
          <a:p>
            <a:pPr lvl="0"/>
            <a:r>
              <a:rPr lang="en-US" dirty="0" smtClean="0"/>
              <a:t>A. Using </a:t>
            </a:r>
            <a:r>
              <a:rPr lang="en-US" dirty="0"/>
              <a:t>fission is cleaner than using fusion.</a:t>
            </a:r>
            <a:endParaRPr lang="en-CA" dirty="0"/>
          </a:p>
          <a:p>
            <a:pPr lvl="0"/>
            <a:r>
              <a:rPr lang="en-US" dirty="0" smtClean="0"/>
              <a:t>B. Using </a:t>
            </a:r>
            <a:r>
              <a:rPr lang="en-US" dirty="0"/>
              <a:t>fusion is less expensive that using fission</a:t>
            </a:r>
            <a:endParaRPr lang="en-CA" dirty="0"/>
          </a:p>
          <a:p>
            <a:pPr lvl="0"/>
            <a:r>
              <a:rPr lang="en-US" dirty="0" smtClean="0"/>
              <a:t>C. Fission </a:t>
            </a:r>
            <a:r>
              <a:rPr lang="en-US" dirty="0"/>
              <a:t>reactions produce more energy per gram of reactant than do fusion.</a:t>
            </a:r>
            <a:endParaRPr lang="en-CA" dirty="0"/>
          </a:p>
          <a:p>
            <a:r>
              <a:rPr lang="en-US" dirty="0" smtClean="0"/>
              <a:t>D. A </a:t>
            </a:r>
            <a:r>
              <a:rPr lang="en-US" dirty="0"/>
              <a:t>larger amount of energy is required to initiate fusion reactions than to initiate fission reactions</a:t>
            </a:r>
            <a:endParaRPr lang="en-CA" dirty="0"/>
          </a:p>
        </p:txBody>
      </p:sp>
    </p:spTree>
    <p:extLst>
      <p:ext uri="{BB962C8B-B14F-4D97-AF65-F5344CB8AC3E}">
        <p14:creationId xmlns:p14="http://schemas.microsoft.com/office/powerpoint/2010/main" val="3897512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en-US" dirty="0"/>
              <a:t>Which of the following statements provides an accurate comparison of fusion and fission technology?</a:t>
            </a:r>
            <a:endParaRPr lang="en-CA" dirty="0"/>
          </a:p>
          <a:p>
            <a:endParaRPr lang="en-CA" dirty="0" smtClean="0"/>
          </a:p>
          <a:p>
            <a:endParaRPr lang="en-CA" dirty="0"/>
          </a:p>
          <a:p>
            <a:endParaRPr lang="en-CA" dirty="0"/>
          </a:p>
          <a:p>
            <a:r>
              <a:rPr lang="en-US" dirty="0" smtClean="0"/>
              <a:t>D. A </a:t>
            </a:r>
            <a:r>
              <a:rPr lang="en-US" dirty="0"/>
              <a:t>larger amount of energy is required to initiate fusion reactions than to initiate fission reactions</a:t>
            </a:r>
            <a:endParaRPr lang="en-CA" dirty="0"/>
          </a:p>
        </p:txBody>
      </p:sp>
    </p:spTree>
    <p:extLst>
      <p:ext uri="{BB962C8B-B14F-4D97-AF65-F5344CB8AC3E}">
        <p14:creationId xmlns:p14="http://schemas.microsoft.com/office/powerpoint/2010/main" val="789169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r>
              <a:rPr lang="en-US" dirty="0"/>
              <a:t>A nuclear reactor produces high-voltage electrical energy that must be stepped down for use in a submarine.  To decrease the voltage in the submarine’s circuits the engineers would use</a:t>
            </a:r>
            <a:endParaRPr lang="en-CA" dirty="0"/>
          </a:p>
          <a:p>
            <a:pPr marL="0" indent="0">
              <a:buNone/>
            </a:pPr>
            <a:r>
              <a:rPr lang="en-US" dirty="0"/>
              <a:t> </a:t>
            </a:r>
            <a:endParaRPr lang="en-CA" dirty="0"/>
          </a:p>
          <a:p>
            <a:pPr lvl="0"/>
            <a:r>
              <a:rPr lang="en-US" dirty="0" smtClean="0"/>
              <a:t>A. a </a:t>
            </a:r>
            <a:r>
              <a:rPr lang="en-US" dirty="0"/>
              <a:t>resistor</a:t>
            </a:r>
            <a:endParaRPr lang="en-CA" dirty="0"/>
          </a:p>
          <a:p>
            <a:pPr lvl="0"/>
            <a:r>
              <a:rPr lang="en-US" dirty="0" smtClean="0"/>
              <a:t>B. a </a:t>
            </a:r>
            <a:r>
              <a:rPr lang="en-US" dirty="0"/>
              <a:t>generator</a:t>
            </a:r>
            <a:endParaRPr lang="en-CA" dirty="0"/>
          </a:p>
          <a:p>
            <a:pPr lvl="0"/>
            <a:r>
              <a:rPr lang="en-US" dirty="0" smtClean="0"/>
              <a:t>C. an </a:t>
            </a:r>
            <a:r>
              <a:rPr lang="en-US" dirty="0"/>
              <a:t>alternator</a:t>
            </a:r>
            <a:endParaRPr lang="en-CA" dirty="0"/>
          </a:p>
          <a:p>
            <a:pPr lvl="0"/>
            <a:r>
              <a:rPr lang="en-US" dirty="0" smtClean="0"/>
              <a:t>D. a </a:t>
            </a:r>
            <a:r>
              <a:rPr lang="en-US" dirty="0"/>
              <a:t>transformer</a:t>
            </a:r>
            <a:endParaRPr lang="en-CA" dirty="0"/>
          </a:p>
          <a:p>
            <a:pPr marL="0" indent="0">
              <a:buNone/>
            </a:pPr>
            <a:r>
              <a:rPr lang="en-US" dirty="0"/>
              <a:t>	 </a:t>
            </a:r>
            <a:endParaRPr lang="en-CA" dirty="0"/>
          </a:p>
          <a:p>
            <a:endParaRPr lang="en-CA" dirty="0"/>
          </a:p>
        </p:txBody>
      </p:sp>
    </p:spTree>
    <p:extLst>
      <p:ext uri="{BB962C8B-B14F-4D97-AF65-F5344CB8AC3E}">
        <p14:creationId xmlns:p14="http://schemas.microsoft.com/office/powerpoint/2010/main" val="732546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en-US" dirty="0"/>
              <a:t>A nuclear reactor produces high-voltage electrical energy that must be stepped down for use in a submarine.  To decrease the voltage in the submarine’s circuits the engineers would use</a:t>
            </a:r>
            <a:endParaRPr lang="en-CA" dirty="0"/>
          </a:p>
          <a:p>
            <a:pPr marL="0" indent="0">
              <a:buNone/>
            </a:pPr>
            <a:r>
              <a:rPr lang="en-US" dirty="0"/>
              <a:t> </a:t>
            </a:r>
            <a:endParaRPr lang="en-US" dirty="0" smtClean="0"/>
          </a:p>
          <a:p>
            <a:pPr marL="0" indent="0">
              <a:buNone/>
            </a:pPr>
            <a:endParaRPr lang="en-US" dirty="0"/>
          </a:p>
          <a:p>
            <a:pPr marL="0" indent="0">
              <a:buNone/>
            </a:pPr>
            <a:endParaRPr lang="en-CA" dirty="0"/>
          </a:p>
          <a:p>
            <a:pPr lvl="0"/>
            <a:r>
              <a:rPr lang="en-US" dirty="0" smtClean="0"/>
              <a:t>D. a </a:t>
            </a:r>
            <a:r>
              <a:rPr lang="en-US" dirty="0"/>
              <a:t>transformer</a:t>
            </a:r>
            <a:endParaRPr lang="en-CA" dirty="0"/>
          </a:p>
          <a:p>
            <a:pPr marL="0" indent="0">
              <a:buNone/>
            </a:pPr>
            <a:r>
              <a:rPr lang="en-US" dirty="0"/>
              <a:t>	 </a:t>
            </a:r>
            <a:endParaRPr lang="en-CA" dirty="0"/>
          </a:p>
          <a:p>
            <a:endParaRPr lang="en-CA" dirty="0"/>
          </a:p>
        </p:txBody>
      </p:sp>
    </p:spTree>
    <p:extLst>
      <p:ext uri="{BB962C8B-B14F-4D97-AF65-F5344CB8AC3E}">
        <p14:creationId xmlns:p14="http://schemas.microsoft.com/office/powerpoint/2010/main" val="2086792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US" dirty="0"/>
              <a:t>A type of pollution associated with both coal-fired power plants and nuclear power plant is</a:t>
            </a:r>
            <a:endParaRPr lang="en-CA" dirty="0"/>
          </a:p>
          <a:p>
            <a:endParaRPr lang="en-CA" dirty="0"/>
          </a:p>
          <a:p>
            <a:r>
              <a:rPr lang="en-US" dirty="0"/>
              <a:t>	</a:t>
            </a:r>
            <a:r>
              <a:rPr lang="fr-CA" dirty="0"/>
              <a:t>A.	</a:t>
            </a:r>
            <a:r>
              <a:rPr lang="fr-CA" dirty="0" err="1"/>
              <a:t>acid</a:t>
            </a:r>
            <a:r>
              <a:rPr lang="fr-CA" dirty="0"/>
              <a:t> </a:t>
            </a:r>
            <a:r>
              <a:rPr lang="fr-CA" dirty="0" err="1"/>
              <a:t>deposition</a:t>
            </a:r>
            <a:endParaRPr lang="en-CA" dirty="0"/>
          </a:p>
          <a:p>
            <a:r>
              <a:rPr lang="fr-CA" dirty="0"/>
              <a:t>	B.	thermal pollution</a:t>
            </a:r>
            <a:endParaRPr lang="en-CA" dirty="0"/>
          </a:p>
          <a:p>
            <a:r>
              <a:rPr lang="fr-CA" dirty="0"/>
              <a:t>	C.	</a:t>
            </a:r>
            <a:r>
              <a:rPr lang="fr-CA" dirty="0" err="1"/>
              <a:t>particulate</a:t>
            </a:r>
            <a:r>
              <a:rPr lang="fr-CA" dirty="0"/>
              <a:t> pollution</a:t>
            </a:r>
            <a:endParaRPr lang="en-CA" dirty="0"/>
          </a:p>
          <a:p>
            <a:r>
              <a:rPr lang="fr-CA" dirty="0"/>
              <a:t>	</a:t>
            </a:r>
            <a:r>
              <a:rPr lang="en-US" dirty="0"/>
              <a:t>D.	photochemical smog</a:t>
            </a:r>
            <a:endParaRPr lang="en-CA" dirty="0"/>
          </a:p>
          <a:p>
            <a:endParaRPr lang="en-CA" dirty="0"/>
          </a:p>
        </p:txBody>
      </p:sp>
    </p:spTree>
    <p:extLst>
      <p:ext uri="{BB962C8B-B14F-4D97-AF65-F5344CB8AC3E}">
        <p14:creationId xmlns:p14="http://schemas.microsoft.com/office/powerpoint/2010/main" val="3483631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408712"/>
          </a:xfrm>
        </p:spPr>
        <p:txBody>
          <a:bodyPr>
            <a:normAutofit fontScale="77500" lnSpcReduction="20000"/>
          </a:bodyPr>
          <a:lstStyle/>
          <a:p>
            <a:pPr marL="0" indent="0">
              <a:buNone/>
            </a:pPr>
            <a:r>
              <a:rPr lang="en-US" dirty="0" smtClean="0"/>
              <a:t>Which </a:t>
            </a:r>
            <a:r>
              <a:rPr lang="en-US" dirty="0"/>
              <a:t>of the following statements explains the formation of tides?</a:t>
            </a:r>
            <a:endParaRPr lang="en-CA" dirty="0"/>
          </a:p>
          <a:p>
            <a:endParaRPr lang="en-CA" dirty="0"/>
          </a:p>
          <a:p>
            <a:pPr lvl="0"/>
            <a:r>
              <a:rPr lang="en-US" dirty="0" smtClean="0"/>
              <a:t>A. Earth </a:t>
            </a:r>
            <a:r>
              <a:rPr lang="en-US" dirty="0"/>
              <a:t>rotates faster than the water in the oceans and the water’s inertia causes it to move around the planet.  This causes tides</a:t>
            </a:r>
            <a:r>
              <a:rPr lang="en-US" dirty="0" smtClean="0"/>
              <a:t>.</a:t>
            </a:r>
            <a:br>
              <a:rPr lang="en-US" dirty="0" smtClean="0"/>
            </a:br>
            <a:endParaRPr lang="en-CA" dirty="0"/>
          </a:p>
          <a:p>
            <a:pPr lvl="0"/>
            <a:r>
              <a:rPr lang="en-US" dirty="0" smtClean="0"/>
              <a:t>B. The </a:t>
            </a:r>
            <a:r>
              <a:rPr lang="en-US" dirty="0"/>
              <a:t>Sun’s uneven heating of Earth’s surface and oceans causes wind and ocean currents.  Combinations of these currents cause tides</a:t>
            </a:r>
            <a:r>
              <a:rPr lang="en-US" dirty="0" smtClean="0"/>
              <a:t>.</a:t>
            </a:r>
            <a:br>
              <a:rPr lang="en-US" dirty="0" smtClean="0"/>
            </a:br>
            <a:endParaRPr lang="en-CA" dirty="0"/>
          </a:p>
          <a:p>
            <a:pPr lvl="0"/>
            <a:r>
              <a:rPr lang="en-US" dirty="0" smtClean="0"/>
              <a:t>C. The </a:t>
            </a:r>
            <a:r>
              <a:rPr lang="en-US" dirty="0"/>
              <a:t>gravity of the Moon and Sun pull on the water of the oceans and cause it to bulge.  This, combined with the rotation of Earth, causes tides</a:t>
            </a:r>
            <a:r>
              <a:rPr lang="en-US" dirty="0" smtClean="0"/>
              <a:t>.</a:t>
            </a:r>
            <a:br>
              <a:rPr lang="en-US" dirty="0" smtClean="0"/>
            </a:br>
            <a:endParaRPr lang="en-CA" dirty="0"/>
          </a:p>
          <a:p>
            <a:pPr lvl="0"/>
            <a:r>
              <a:rPr lang="en-US" dirty="0" smtClean="0"/>
              <a:t>D. Magnetic </a:t>
            </a:r>
            <a:r>
              <a:rPr lang="en-US" dirty="0"/>
              <a:t>and gravitational fields affect the water in the oceans, causing it to move in a large cycle synchronized with magma movement beneath Earth.  This causes tides.</a:t>
            </a:r>
            <a:endParaRPr lang="en-CA" dirty="0"/>
          </a:p>
          <a:p>
            <a:endParaRPr lang="en-CA" dirty="0"/>
          </a:p>
        </p:txBody>
      </p:sp>
    </p:spTree>
    <p:extLst>
      <p:ext uri="{BB962C8B-B14F-4D97-AF65-F5344CB8AC3E}">
        <p14:creationId xmlns:p14="http://schemas.microsoft.com/office/powerpoint/2010/main" val="3107860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408712"/>
          </a:xfrm>
        </p:spPr>
        <p:txBody>
          <a:bodyPr>
            <a:normAutofit/>
          </a:bodyPr>
          <a:lstStyle/>
          <a:p>
            <a:pPr marL="0" indent="0">
              <a:buNone/>
            </a:pPr>
            <a:r>
              <a:rPr lang="en-US" dirty="0" smtClean="0"/>
              <a:t>Which </a:t>
            </a:r>
            <a:r>
              <a:rPr lang="en-US" dirty="0"/>
              <a:t>of the following statements explains the formation of tides?</a:t>
            </a:r>
            <a:endParaRPr lang="en-CA" dirty="0"/>
          </a:p>
          <a:p>
            <a:endParaRPr lang="en-CA" dirty="0"/>
          </a:p>
          <a:p>
            <a:pPr lvl="0"/>
            <a:endParaRPr lang="en-US" dirty="0" smtClean="0"/>
          </a:p>
          <a:p>
            <a:pPr marL="0" lvl="0" indent="0">
              <a:buNone/>
            </a:pPr>
            <a:r>
              <a:rPr lang="en-US" dirty="0" smtClean="0"/>
              <a:t/>
            </a:r>
            <a:br>
              <a:rPr lang="en-US" dirty="0" smtClean="0"/>
            </a:br>
            <a:endParaRPr lang="en-CA" dirty="0"/>
          </a:p>
          <a:p>
            <a:pPr lvl="0"/>
            <a:r>
              <a:rPr lang="en-US" dirty="0" smtClean="0"/>
              <a:t>C. The </a:t>
            </a:r>
            <a:r>
              <a:rPr lang="en-US" dirty="0"/>
              <a:t>gravity of the Moon and Sun pull on the water of the oceans and cause it to bulge.  This, combined with the rotation of Earth, causes tides</a:t>
            </a:r>
            <a:r>
              <a:rPr lang="en-US" dirty="0" smtClean="0"/>
              <a:t>.</a:t>
            </a:r>
            <a:br>
              <a:rPr lang="en-US" dirty="0" smtClean="0"/>
            </a:br>
            <a:endParaRPr lang="en-CA" dirty="0"/>
          </a:p>
          <a:p>
            <a:endParaRPr lang="en-CA" dirty="0"/>
          </a:p>
        </p:txBody>
      </p:sp>
    </p:spTree>
    <p:extLst>
      <p:ext uri="{BB962C8B-B14F-4D97-AF65-F5344CB8AC3E}">
        <p14:creationId xmlns:p14="http://schemas.microsoft.com/office/powerpoint/2010/main" val="1865476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r>
              <a:rPr lang="en-US" dirty="0"/>
              <a:t>The energy from tides can be used to produce electricity.  Ocean tides are caused by gravitational pull on the oceans from both the moon and the sun.  The greater tidal pull comes from the</a:t>
            </a:r>
            <a:endParaRPr lang="en-CA" dirty="0"/>
          </a:p>
          <a:p>
            <a:endParaRPr lang="en-CA" dirty="0"/>
          </a:p>
          <a:p>
            <a:pPr lvl="0"/>
            <a:r>
              <a:rPr lang="en-US" dirty="0" smtClean="0"/>
              <a:t>A. sun </a:t>
            </a:r>
            <a:r>
              <a:rPr lang="en-US" dirty="0"/>
              <a:t>because it is closer to Earth than the moon</a:t>
            </a:r>
            <a:endParaRPr lang="en-CA" dirty="0"/>
          </a:p>
          <a:p>
            <a:pPr lvl="0"/>
            <a:r>
              <a:rPr lang="en-US" dirty="0" smtClean="0"/>
              <a:t>B. moon </a:t>
            </a:r>
            <a:r>
              <a:rPr lang="en-US" dirty="0"/>
              <a:t>because it is closer to Earth than the sun</a:t>
            </a:r>
            <a:endParaRPr lang="en-CA" dirty="0"/>
          </a:p>
          <a:p>
            <a:pPr lvl="0"/>
            <a:r>
              <a:rPr lang="en-US" dirty="0" smtClean="0"/>
              <a:t>C. sun </a:t>
            </a:r>
            <a:r>
              <a:rPr lang="en-US" dirty="0"/>
              <a:t>because it is farther from Earth than the moon</a:t>
            </a:r>
            <a:endParaRPr lang="en-CA" dirty="0"/>
          </a:p>
          <a:p>
            <a:pPr lvl="0"/>
            <a:r>
              <a:rPr lang="en-US" dirty="0" smtClean="0"/>
              <a:t>D. moon </a:t>
            </a:r>
            <a:r>
              <a:rPr lang="en-US" dirty="0"/>
              <a:t>because it is farther from Earth than the sun</a:t>
            </a:r>
            <a:endParaRPr lang="en-CA" dirty="0"/>
          </a:p>
          <a:p>
            <a:endParaRPr lang="en-CA" dirty="0"/>
          </a:p>
        </p:txBody>
      </p:sp>
    </p:spTree>
    <p:extLst>
      <p:ext uri="{BB962C8B-B14F-4D97-AF65-F5344CB8AC3E}">
        <p14:creationId xmlns:p14="http://schemas.microsoft.com/office/powerpoint/2010/main" val="2525835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en-US" dirty="0"/>
              <a:t>The energy from tides can be used to produce electricity.  Ocean tides are caused by gravitational pull on the oceans from both the moon and the sun.  The greater tidal pull comes from the</a:t>
            </a:r>
            <a:endParaRPr lang="en-CA" dirty="0"/>
          </a:p>
          <a:p>
            <a:endParaRPr lang="en-CA" dirty="0" smtClean="0"/>
          </a:p>
          <a:p>
            <a:pPr marL="0" indent="0">
              <a:buNone/>
            </a:pPr>
            <a:endParaRPr lang="en-CA" dirty="0"/>
          </a:p>
          <a:p>
            <a:pPr lvl="0"/>
            <a:r>
              <a:rPr lang="en-US" dirty="0" smtClean="0"/>
              <a:t>B. moon </a:t>
            </a:r>
            <a:r>
              <a:rPr lang="en-US" dirty="0"/>
              <a:t>because it is closer to Earth than the sun</a:t>
            </a:r>
            <a:endParaRPr lang="en-CA" dirty="0"/>
          </a:p>
          <a:p>
            <a:endParaRPr lang="en-CA" dirty="0"/>
          </a:p>
        </p:txBody>
      </p:sp>
    </p:spTree>
    <p:extLst>
      <p:ext uri="{BB962C8B-B14F-4D97-AF65-F5344CB8AC3E}">
        <p14:creationId xmlns:p14="http://schemas.microsoft.com/office/powerpoint/2010/main" val="8131307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US" dirty="0"/>
              <a:t>Photovoltaic cells produce electrical energy that can be stored in batteries.  This process of storing energy converts</a:t>
            </a:r>
            <a:endParaRPr lang="en-CA" dirty="0"/>
          </a:p>
          <a:p>
            <a:pPr lvl="0"/>
            <a:endParaRPr lang="en-US" dirty="0" smtClean="0"/>
          </a:p>
          <a:p>
            <a:pPr lvl="0"/>
            <a:r>
              <a:rPr lang="en-US" dirty="0" smtClean="0"/>
              <a:t>A. AC </a:t>
            </a:r>
            <a:r>
              <a:rPr lang="en-US" dirty="0"/>
              <a:t>to thermal energy</a:t>
            </a:r>
            <a:endParaRPr lang="en-CA" dirty="0"/>
          </a:p>
          <a:p>
            <a:pPr lvl="0"/>
            <a:r>
              <a:rPr lang="en-US" dirty="0" smtClean="0"/>
              <a:t>B. DC </a:t>
            </a:r>
            <a:r>
              <a:rPr lang="en-US" dirty="0"/>
              <a:t>to thermal energy</a:t>
            </a:r>
            <a:endParaRPr lang="en-CA" dirty="0"/>
          </a:p>
          <a:p>
            <a:pPr lvl="0"/>
            <a:r>
              <a:rPr lang="en-US" dirty="0" smtClean="0"/>
              <a:t>C. AC </a:t>
            </a:r>
            <a:r>
              <a:rPr lang="en-US" dirty="0"/>
              <a:t>to chemical energy</a:t>
            </a:r>
            <a:endParaRPr lang="en-CA" dirty="0"/>
          </a:p>
          <a:p>
            <a:pPr lvl="0"/>
            <a:r>
              <a:rPr lang="en-US" dirty="0" smtClean="0"/>
              <a:t>D. DC </a:t>
            </a:r>
            <a:r>
              <a:rPr lang="en-US" dirty="0"/>
              <a:t>to chemical energy</a:t>
            </a:r>
            <a:endParaRPr lang="en-CA" dirty="0"/>
          </a:p>
          <a:p>
            <a:endParaRPr lang="en-CA" dirty="0"/>
          </a:p>
        </p:txBody>
      </p:sp>
    </p:spTree>
    <p:extLst>
      <p:ext uri="{BB962C8B-B14F-4D97-AF65-F5344CB8AC3E}">
        <p14:creationId xmlns:p14="http://schemas.microsoft.com/office/powerpoint/2010/main" val="2835791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US" dirty="0"/>
              <a:t>Photovoltaic cells produce electrical energy that can be stored in batteries.  This process of storing energy converts</a:t>
            </a:r>
            <a:endParaRPr lang="en-CA" dirty="0"/>
          </a:p>
          <a:p>
            <a:pPr lvl="0"/>
            <a:endParaRPr lang="en-US" dirty="0" smtClean="0"/>
          </a:p>
          <a:p>
            <a:pPr lvl="0"/>
            <a:endParaRPr lang="en-US" dirty="0"/>
          </a:p>
          <a:p>
            <a:pPr lvl="0"/>
            <a:endParaRPr lang="en-US" dirty="0" smtClean="0"/>
          </a:p>
          <a:p>
            <a:pPr lvl="0"/>
            <a:r>
              <a:rPr lang="en-US" dirty="0" smtClean="0"/>
              <a:t>C. AC </a:t>
            </a:r>
            <a:r>
              <a:rPr lang="en-US" dirty="0"/>
              <a:t>to chemical energy</a:t>
            </a:r>
            <a:endParaRPr lang="en-CA" dirty="0"/>
          </a:p>
          <a:p>
            <a:endParaRPr lang="en-CA" dirty="0"/>
          </a:p>
        </p:txBody>
      </p:sp>
    </p:spTree>
    <p:extLst>
      <p:ext uri="{BB962C8B-B14F-4D97-AF65-F5344CB8AC3E}">
        <p14:creationId xmlns:p14="http://schemas.microsoft.com/office/powerpoint/2010/main" val="2440798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US" dirty="0"/>
              <a:t>A type of pollution associated with both coal-fired power plants and nuclear power plant is</a:t>
            </a:r>
            <a:endParaRPr lang="en-CA" dirty="0"/>
          </a:p>
          <a:p>
            <a:endParaRPr lang="en-CA" dirty="0"/>
          </a:p>
          <a:p>
            <a:r>
              <a:rPr lang="en-US" dirty="0"/>
              <a:t>	</a:t>
            </a:r>
            <a:r>
              <a:rPr lang="fr-CA" dirty="0" smtClean="0"/>
              <a:t>B</a:t>
            </a:r>
            <a:r>
              <a:rPr lang="fr-CA" dirty="0"/>
              <a:t>.	thermal pollution</a:t>
            </a:r>
            <a:endParaRPr lang="en-CA" dirty="0"/>
          </a:p>
          <a:p>
            <a:endParaRPr lang="en-CA" dirty="0"/>
          </a:p>
        </p:txBody>
      </p:sp>
    </p:spTree>
    <p:extLst>
      <p:ext uri="{BB962C8B-B14F-4D97-AF65-F5344CB8AC3E}">
        <p14:creationId xmlns:p14="http://schemas.microsoft.com/office/powerpoint/2010/main" val="1712636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r>
              <a:rPr lang="en-US" dirty="0"/>
              <a:t>One of the most powerful arguments against increasing the use of nuclear energy involves the risks associated with</a:t>
            </a:r>
            <a:endParaRPr lang="en-CA" dirty="0"/>
          </a:p>
          <a:p>
            <a:r>
              <a:rPr lang="en-US" dirty="0"/>
              <a:t> </a:t>
            </a:r>
            <a:endParaRPr lang="en-CA" dirty="0"/>
          </a:p>
          <a:p>
            <a:pPr lvl="0"/>
            <a:r>
              <a:rPr lang="en-US" dirty="0" smtClean="0"/>
              <a:t>A. acid </a:t>
            </a:r>
            <a:r>
              <a:rPr lang="en-US" dirty="0"/>
              <a:t>deposition</a:t>
            </a:r>
            <a:endParaRPr lang="en-CA" dirty="0"/>
          </a:p>
          <a:p>
            <a:pPr lvl="0"/>
            <a:r>
              <a:rPr lang="en-US" dirty="0" smtClean="0"/>
              <a:t>B. global </a:t>
            </a:r>
            <a:r>
              <a:rPr lang="en-US" dirty="0"/>
              <a:t>warming</a:t>
            </a:r>
            <a:endParaRPr lang="en-CA" dirty="0"/>
          </a:p>
          <a:p>
            <a:pPr lvl="0"/>
            <a:r>
              <a:rPr lang="en-US" dirty="0" smtClean="0"/>
              <a:t>C. photochemical </a:t>
            </a:r>
            <a:r>
              <a:rPr lang="en-US" dirty="0"/>
              <a:t>smog</a:t>
            </a:r>
            <a:endParaRPr lang="en-CA" dirty="0"/>
          </a:p>
          <a:p>
            <a:pPr lvl="0"/>
            <a:r>
              <a:rPr lang="en-US" dirty="0" smtClean="0"/>
              <a:t>D. radioactive </a:t>
            </a:r>
            <a:r>
              <a:rPr lang="en-US" dirty="0"/>
              <a:t>substances</a:t>
            </a:r>
            <a:endParaRPr lang="en-CA" dirty="0"/>
          </a:p>
          <a:p>
            <a:endParaRPr lang="en-CA" dirty="0"/>
          </a:p>
        </p:txBody>
      </p:sp>
    </p:spTree>
    <p:extLst>
      <p:ext uri="{BB962C8B-B14F-4D97-AF65-F5344CB8AC3E}">
        <p14:creationId xmlns:p14="http://schemas.microsoft.com/office/powerpoint/2010/main" val="1204301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r>
              <a:rPr lang="en-US" dirty="0"/>
              <a:t>One of the most powerful arguments against increasing the use of nuclear energy involves the risks associated </a:t>
            </a:r>
            <a:r>
              <a:rPr lang="en-US" dirty="0" smtClean="0"/>
              <a:t>with</a:t>
            </a:r>
            <a:r>
              <a:rPr lang="en-US" dirty="0"/>
              <a:t> </a:t>
            </a:r>
            <a:endParaRPr lang="en-CA" dirty="0"/>
          </a:p>
          <a:p>
            <a:pPr lvl="0"/>
            <a:endParaRPr lang="en-US" dirty="0" smtClean="0"/>
          </a:p>
          <a:p>
            <a:pPr lvl="0"/>
            <a:endParaRPr lang="en-US" dirty="0"/>
          </a:p>
          <a:p>
            <a:pPr lvl="0"/>
            <a:endParaRPr lang="en-US" dirty="0" smtClean="0"/>
          </a:p>
          <a:p>
            <a:pPr lvl="0"/>
            <a:endParaRPr lang="en-US" dirty="0"/>
          </a:p>
          <a:p>
            <a:pPr lvl="0"/>
            <a:r>
              <a:rPr lang="en-US" dirty="0" smtClean="0"/>
              <a:t>D. radioactive </a:t>
            </a:r>
            <a:r>
              <a:rPr lang="en-US" dirty="0"/>
              <a:t>substances</a:t>
            </a:r>
            <a:endParaRPr lang="en-CA" dirty="0"/>
          </a:p>
          <a:p>
            <a:endParaRPr lang="en-CA" dirty="0"/>
          </a:p>
        </p:txBody>
      </p:sp>
    </p:spTree>
    <p:extLst>
      <p:ext uri="{BB962C8B-B14F-4D97-AF65-F5344CB8AC3E}">
        <p14:creationId xmlns:p14="http://schemas.microsoft.com/office/powerpoint/2010/main" val="610893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US" dirty="0"/>
              <a:t>A major environmental concern related to the burning of coal to produce electricity is the emission of</a:t>
            </a:r>
            <a:endParaRPr lang="en-CA" dirty="0"/>
          </a:p>
          <a:p>
            <a:endParaRPr lang="en-CA" dirty="0"/>
          </a:p>
          <a:p>
            <a:r>
              <a:rPr lang="en-US" dirty="0"/>
              <a:t>	A.	SO</a:t>
            </a:r>
            <a:r>
              <a:rPr lang="en-US" baseline="-25000" dirty="0"/>
              <a:t>2(g)</a:t>
            </a:r>
            <a:r>
              <a:rPr lang="en-US" dirty="0"/>
              <a:t> and </a:t>
            </a:r>
            <a:r>
              <a:rPr lang="en-US" dirty="0" err="1"/>
              <a:t>NO</a:t>
            </a:r>
            <a:r>
              <a:rPr lang="en-US" baseline="-25000" dirty="0" err="1"/>
              <a:t>x</a:t>
            </a:r>
            <a:r>
              <a:rPr lang="en-US" baseline="-25000" dirty="0"/>
              <a:t>(g)</a:t>
            </a:r>
            <a:endParaRPr lang="en-CA" dirty="0"/>
          </a:p>
          <a:p>
            <a:r>
              <a:rPr lang="en-US" dirty="0"/>
              <a:t>	B.	ground-level ozone</a:t>
            </a:r>
            <a:endParaRPr lang="en-CA" dirty="0"/>
          </a:p>
          <a:p>
            <a:r>
              <a:rPr lang="en-US" dirty="0"/>
              <a:t>	C.	nitrates and phosphates</a:t>
            </a:r>
            <a:endParaRPr lang="en-CA" dirty="0"/>
          </a:p>
          <a:p>
            <a:r>
              <a:rPr lang="en-US" dirty="0"/>
              <a:t>	D.	</a:t>
            </a:r>
            <a:r>
              <a:rPr lang="en-US" dirty="0" err="1"/>
              <a:t>chloroflourocarbons</a:t>
            </a:r>
            <a:r>
              <a:rPr lang="en-US" dirty="0"/>
              <a:t> (CFC’s)</a:t>
            </a:r>
            <a:endParaRPr lang="en-CA" dirty="0"/>
          </a:p>
          <a:p>
            <a:endParaRPr lang="en-CA" dirty="0"/>
          </a:p>
        </p:txBody>
      </p:sp>
    </p:spTree>
    <p:extLst>
      <p:ext uri="{BB962C8B-B14F-4D97-AF65-F5344CB8AC3E}">
        <p14:creationId xmlns:p14="http://schemas.microsoft.com/office/powerpoint/2010/main" val="749481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US" dirty="0"/>
              <a:t>A major environmental concern related to the burning of coal to produce electricity is the emission of</a:t>
            </a:r>
            <a:endParaRPr lang="en-CA" dirty="0"/>
          </a:p>
          <a:p>
            <a:endParaRPr lang="en-CA" dirty="0"/>
          </a:p>
          <a:p>
            <a:r>
              <a:rPr lang="en-US" dirty="0"/>
              <a:t>	A.	SO</a:t>
            </a:r>
            <a:r>
              <a:rPr lang="en-US" baseline="-25000" dirty="0"/>
              <a:t>2(g)</a:t>
            </a:r>
            <a:r>
              <a:rPr lang="en-US" dirty="0"/>
              <a:t> and </a:t>
            </a:r>
            <a:r>
              <a:rPr lang="en-US" dirty="0" err="1"/>
              <a:t>NO</a:t>
            </a:r>
            <a:r>
              <a:rPr lang="en-US" baseline="-25000" dirty="0" err="1"/>
              <a:t>x</a:t>
            </a:r>
            <a:r>
              <a:rPr lang="en-US" baseline="-25000" dirty="0"/>
              <a:t>(g)</a:t>
            </a:r>
            <a:endParaRPr lang="en-CA" dirty="0"/>
          </a:p>
          <a:p>
            <a:endParaRPr lang="en-CA" dirty="0"/>
          </a:p>
        </p:txBody>
      </p:sp>
    </p:spTree>
    <p:extLst>
      <p:ext uri="{BB962C8B-B14F-4D97-AF65-F5344CB8AC3E}">
        <p14:creationId xmlns:p14="http://schemas.microsoft.com/office/powerpoint/2010/main" val="1880037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endParaRPr lang="en-CA" dirty="0"/>
          </a:p>
          <a:p>
            <a:pPr marL="0" indent="0">
              <a:buNone/>
            </a:pPr>
            <a:r>
              <a:rPr lang="en-US" dirty="0" smtClean="0"/>
              <a:t>Some </a:t>
            </a:r>
            <a:r>
              <a:rPr lang="en-US" dirty="0"/>
              <a:t>coal – fired plants use cooling ponds in order to</a:t>
            </a:r>
            <a:endParaRPr lang="en-CA" dirty="0"/>
          </a:p>
          <a:p>
            <a:pPr marL="0" indent="0">
              <a:buNone/>
            </a:pPr>
            <a:r>
              <a:rPr lang="en-US" dirty="0"/>
              <a:t> </a:t>
            </a:r>
            <a:endParaRPr lang="en-CA" dirty="0"/>
          </a:p>
          <a:p>
            <a:pPr lvl="0"/>
            <a:r>
              <a:rPr lang="en-US" dirty="0" smtClean="0"/>
              <a:t>A. decrease </a:t>
            </a:r>
            <a:r>
              <a:rPr lang="en-US" dirty="0"/>
              <a:t>land usage</a:t>
            </a:r>
            <a:endParaRPr lang="en-CA" dirty="0"/>
          </a:p>
          <a:p>
            <a:pPr lvl="0"/>
            <a:r>
              <a:rPr lang="en-US" dirty="0" smtClean="0"/>
              <a:t>B. increase </a:t>
            </a:r>
            <a:r>
              <a:rPr lang="en-US" dirty="0"/>
              <a:t>wildlife habitat</a:t>
            </a:r>
            <a:endParaRPr lang="en-CA" dirty="0"/>
          </a:p>
          <a:p>
            <a:pPr lvl="0"/>
            <a:r>
              <a:rPr lang="en-US" dirty="0" smtClean="0"/>
              <a:t>C. increase </a:t>
            </a:r>
            <a:r>
              <a:rPr lang="en-US" dirty="0" err="1"/>
              <a:t>biomagnifications</a:t>
            </a:r>
            <a:r>
              <a:rPr lang="en-US" dirty="0"/>
              <a:t> in local habitats</a:t>
            </a:r>
            <a:endParaRPr lang="en-CA" dirty="0"/>
          </a:p>
          <a:p>
            <a:pPr lvl="0"/>
            <a:r>
              <a:rPr lang="en-US" dirty="0" smtClean="0"/>
              <a:t>D. decrease </a:t>
            </a:r>
            <a:r>
              <a:rPr lang="en-US" dirty="0"/>
              <a:t>thermal pollution in local habitats</a:t>
            </a:r>
            <a:endParaRPr lang="en-CA" dirty="0"/>
          </a:p>
          <a:p>
            <a:endParaRPr lang="en-CA" dirty="0"/>
          </a:p>
        </p:txBody>
      </p:sp>
    </p:spTree>
    <p:extLst>
      <p:ext uri="{BB962C8B-B14F-4D97-AF65-F5344CB8AC3E}">
        <p14:creationId xmlns:p14="http://schemas.microsoft.com/office/powerpoint/2010/main" val="2964262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endParaRPr lang="en-CA" dirty="0"/>
          </a:p>
          <a:p>
            <a:pPr marL="0" indent="0">
              <a:buNone/>
            </a:pPr>
            <a:r>
              <a:rPr lang="en-US" dirty="0" smtClean="0"/>
              <a:t>Some </a:t>
            </a:r>
            <a:r>
              <a:rPr lang="en-US" dirty="0"/>
              <a:t>coal – fired plants use cooling ponds in order to</a:t>
            </a:r>
            <a:endParaRPr lang="en-CA" dirty="0"/>
          </a:p>
          <a:p>
            <a:pPr marL="0" indent="0">
              <a:buNone/>
            </a:pPr>
            <a:r>
              <a:rPr lang="en-US" dirty="0"/>
              <a:t> </a:t>
            </a:r>
            <a:endParaRPr lang="en-US" dirty="0" smtClean="0"/>
          </a:p>
          <a:p>
            <a:pPr marL="0" indent="0">
              <a:buNone/>
            </a:pPr>
            <a:endParaRPr lang="en-US" dirty="0"/>
          </a:p>
          <a:p>
            <a:pPr marL="0" indent="0">
              <a:buNone/>
            </a:pPr>
            <a:endParaRPr lang="en-US" dirty="0" smtClean="0"/>
          </a:p>
          <a:p>
            <a:pPr marL="0" indent="0">
              <a:buNone/>
            </a:pPr>
            <a:r>
              <a:rPr lang="en-US" dirty="0" smtClean="0"/>
              <a:t>D. decrease </a:t>
            </a:r>
            <a:r>
              <a:rPr lang="en-US" dirty="0"/>
              <a:t>thermal pollution in local habitats</a:t>
            </a:r>
            <a:endParaRPr lang="en-CA" dirty="0"/>
          </a:p>
          <a:p>
            <a:endParaRPr lang="en-CA" dirty="0"/>
          </a:p>
        </p:txBody>
      </p:sp>
    </p:spTree>
    <p:extLst>
      <p:ext uri="{BB962C8B-B14F-4D97-AF65-F5344CB8AC3E}">
        <p14:creationId xmlns:p14="http://schemas.microsoft.com/office/powerpoint/2010/main" val="2049148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701</Words>
  <Application>Microsoft Office PowerPoint</Application>
  <PresentationFormat>On-screen Show (4:3)</PresentationFormat>
  <Paragraphs>140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Unit D: Energy and the Environment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D: Energy and the Environment</dc:title>
  <dc:creator>Lembo</dc:creator>
  <cp:lastModifiedBy>Lembo</cp:lastModifiedBy>
  <cp:revision>5</cp:revision>
  <dcterms:created xsi:type="dcterms:W3CDTF">2014-06-08T16:40:46Z</dcterms:created>
  <dcterms:modified xsi:type="dcterms:W3CDTF">2014-06-08T17:21:14Z</dcterms:modified>
</cp:coreProperties>
</file>