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2DDA-69D8-473F-A583-B6774B31A77B}" type="datetimeFigureOut">
              <a:rPr lang="en-US"/>
              <a:t>6/27/2017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92CCB-FF08-4D29-8DA3-E1FD860448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F6DFB-6833-46E4-B515-70E0D9178056}" type="datetimeFigureOut">
              <a:rPr lang="en-US"/>
              <a:t>6/27/2017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706C7-F2C3-48B6-8A22-C484D800B5D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05000"/>
            <a:ext cx="12188826" cy="3200400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50000"/>
                </a:schemeClr>
              </a:gs>
              <a:gs pos="0">
                <a:schemeClr val="accent1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-2" y="1795132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-2" y="5142116"/>
            <a:ext cx="12188826" cy="73152"/>
          </a:xfrm>
          <a:prstGeom prst="rect">
            <a:avLst/>
          </a:prstGeom>
          <a:gradFill flip="none" rotWithShape="1">
            <a:gsLst>
              <a:gs pos="100000">
                <a:schemeClr val="accent1">
                  <a:alpha val="80000"/>
                </a:schemeClr>
              </a:gs>
              <a:gs pos="0">
                <a:schemeClr val="accent1">
                  <a:lumMod val="60000"/>
                  <a:lumOff val="40000"/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079812"/>
            <a:ext cx="9601200" cy="1724092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959352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rotWithShape="1">
          <a:gsLst>
            <a:gs pos="100000">
              <a:schemeClr val="accent1">
                <a:alpha val="80000"/>
              </a:schemeClr>
            </a:gs>
            <a:gs pos="0">
              <a:schemeClr val="accent1">
                <a:lumMod val="40000"/>
                <a:lumOff val="60000"/>
                <a:alpha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0552"/>
            <a:ext cx="9601200" cy="2359152"/>
          </a:xfrm>
        </p:spPr>
        <p:txBody>
          <a:bodyPr anchor="b">
            <a:normAutofit/>
          </a:bodyPr>
          <a:lstStyle>
            <a:lvl1pPr algn="ctr">
              <a:defRPr sz="5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572000"/>
            <a:ext cx="9601200" cy="841248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6" name="Rectangle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8952"/>
            <a:ext cx="6629400" cy="53309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flipV="1">
            <a:off x="1585" y="0"/>
            <a:ext cx="12188827" cy="377952"/>
            <a:chOff x="-1" y="6480048"/>
            <a:chExt cx="12188827" cy="377952"/>
          </a:xfrm>
        </p:grpSpPr>
        <p:sp>
          <p:nvSpPr>
            <p:cNvPr id="9" name="Rectangle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0648" y="2350008"/>
            <a:ext cx="4206240" cy="1993392"/>
          </a:xfrm>
        </p:spPr>
        <p:txBody>
          <a:bodyPr anchor="b">
            <a:normAutofit/>
          </a:bodyPr>
          <a:lstStyle>
            <a:lvl1pPr>
              <a:defRPr sz="34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1" y="506104"/>
            <a:ext cx="68580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0648" y="4361688"/>
            <a:ext cx="4206240" cy="1728216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77187-C200-495F-A386-621319EADA8F}" type="datetimeFigureOut">
              <a:rPr lang="en-US"/>
              <a:t>6/27/2017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9000"/>
              </a:schemeClr>
            </a:gs>
            <a:gs pos="40000">
              <a:schemeClr val="accent1">
                <a:lumMod val="20000"/>
                <a:lumOff val="80000"/>
                <a:alpha val="66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" y="6480048"/>
            <a:ext cx="12188827" cy="377952"/>
            <a:chOff x="-1" y="6480048"/>
            <a:chExt cx="12188827" cy="377952"/>
          </a:xfrm>
        </p:grpSpPr>
        <p:sp>
          <p:nvSpPr>
            <p:cNvPr id="7" name="Rectangle 6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B277187-C200-495F-A386-621319EADA8F}" type="datetimeFigureOut">
              <a:rPr lang="en-US"/>
              <a:pPr/>
              <a:t>6/27/2017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Physics Review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examples of technological devices based on electric current (i.e. lightbulbs, electrical devices and electromagnets in the home and workplace) and their effect on everyday life (i.e. cost of energy)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576" y="374371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09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range of the electromagnetic spectrum from long, low frequency radio waves through microwaves, infrared rays, visible light and ultraviolet radiation to very short, high frequency waves such as </a:t>
            </a:r>
            <a:r>
              <a:rPr lang="en-US" dirty="0" err="1"/>
              <a:t>Xrays</a:t>
            </a:r>
            <a:r>
              <a:rPr lang="en-US" dirty="0"/>
              <a:t> and gamma rays and compare in terms of source, frequency, wavelength, energy and effect on living tissue and properties of these above EMRs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988" y="3707927"/>
            <a:ext cx="5434750" cy="23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14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1374" y="176298"/>
            <a:ext cx="6543675" cy="3228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054" y="3318412"/>
            <a:ext cx="4555396" cy="243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36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Investigate, use and describe the relationship of the variables in the universal wave equation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082" y="3026890"/>
            <a:ext cx="196215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8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Recognize that the earth’s atmosphere absorbs certain frequencies of EMR</a:t>
            </a:r>
          </a:p>
          <a:p>
            <a:pPr lvl="0"/>
            <a:r>
              <a:rPr lang="en-US" dirty="0"/>
              <a:t>Investigate and describe reflection, refraction, diffraction and polarization of visible light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164" y="3835742"/>
            <a:ext cx="3415614" cy="17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3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how a spectroscope can be used to determine the composition of stars and conditions to produce emissions (bright line) and absorption (dark line) spectra in terms of light sources and temp</a:t>
            </a:r>
          </a:p>
          <a:p>
            <a:pPr lvl="0"/>
            <a:r>
              <a:rPr lang="en-US" dirty="0"/>
              <a:t>Describe technology used in star study</a:t>
            </a:r>
            <a:endParaRPr lang="en-US" sz="1800" dirty="0"/>
          </a:p>
          <a:p>
            <a:pPr lvl="1"/>
            <a:r>
              <a:rPr lang="en-US" dirty="0"/>
              <a:t>Spectroscopes used to analyze the distribution of energy in a star’s continuous emission spectrum</a:t>
            </a:r>
            <a:endParaRPr lang="en-US" sz="1600" dirty="0"/>
          </a:p>
          <a:p>
            <a:pPr lvl="1"/>
            <a:r>
              <a:rPr lang="en-US" dirty="0"/>
              <a:t>Analyze shifts in the spectrum in terms of Red and Blue shift (Doppler effect)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541" y="4333103"/>
            <a:ext cx="2532208" cy="18087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940" y="4524698"/>
            <a:ext cx="3809228" cy="161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4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98" y="1827811"/>
            <a:ext cx="9509760" cy="4127627"/>
          </a:xfrm>
        </p:spPr>
        <p:txBody>
          <a:bodyPr/>
          <a:lstStyle/>
          <a:p>
            <a:pPr lvl="0"/>
            <a:r>
              <a:rPr lang="en-US" dirty="0"/>
              <a:t>Describe the evolution of stars and the existence of black holes, white dwarves and neutron stars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239" y="2878606"/>
            <a:ext cx="4196912" cy="31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96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EMR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Explain the goal of technology is to provide solutions to practical problems (i.e. uses of EMR to solve medical problems using MRIs, </a:t>
            </a:r>
            <a:r>
              <a:rPr lang="en-US" dirty="0" err="1"/>
              <a:t>Xrays</a:t>
            </a:r>
            <a:r>
              <a:rPr lang="en-US" dirty="0"/>
              <a:t>, laser surgery) and describe technologies developed to protect astronauts from high-energy radiation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2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and calculate strength of field around a mass (i.e. electric field, magnetic field, gravitational field) and understand that if a mass is introduced into this region it will experience a </a:t>
            </a:r>
            <a:r>
              <a:rPr lang="en-US" dirty="0" smtClean="0"/>
              <a:t>force</a:t>
            </a:r>
          </a:p>
          <a:p>
            <a:r>
              <a:rPr lang="en-US" dirty="0"/>
              <a:t>Compare source, direction and strength of vector fields as determined by test objects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1026" name="Picture 2" descr="Image result for electric gravitational and magnetic fie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02" y="368372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537" y="3683729"/>
            <a:ext cx="2518343" cy="204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06" y="368372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14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Calculate field strength and attractive forces within a field (gravitational and electric field strength at a given distance from a mass or point charge using equations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Describe how radius, mass and charge can effect the field strength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52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relationship for up to 3 resistors among power, current, voltage and resistance for both series and parallel circuits using equations</a:t>
            </a:r>
          </a:p>
          <a:p>
            <a:endParaRPr lang="en-US" dirty="0"/>
          </a:p>
        </p:txBody>
      </p:sp>
      <p:pic>
        <p:nvPicPr>
          <p:cNvPr id="2050" name="Picture 2" descr="Image result for parallel and series circuits with resis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67" y="2741158"/>
            <a:ext cx="4257675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4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vs 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Distinguish between alternating current and direct current in terms of electron flow and electric </a:t>
            </a:r>
            <a:r>
              <a:rPr lang="en-US" dirty="0" smtClean="0"/>
              <a:t>field</a:t>
            </a:r>
          </a:p>
          <a:p>
            <a:pPr lvl="0"/>
            <a:r>
              <a:rPr lang="en-US" dirty="0"/>
              <a:t>Describe advantages of AC over DC for transmitting and using electrical energy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926" y="3143504"/>
            <a:ext cx="81819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885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725" y="497419"/>
            <a:ext cx="9509760" cy="1233424"/>
          </a:xfrm>
        </p:spPr>
        <p:txBody>
          <a:bodyPr/>
          <a:lstStyle/>
          <a:p>
            <a:r>
              <a:rPr lang="en-US" dirty="0" smtClean="0"/>
              <a:t>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the operation of a transformer in terms of the relationship among current, voltage and number of turns in the primary and secondary coils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615" y="3505457"/>
            <a:ext cx="4762500" cy="1428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77900">
            <a:off x="-102668" y="342351"/>
            <a:ext cx="2053508" cy="11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8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electrical energy in kilowatt hours and joules using equations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10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Generators and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Compare the general design and function of a DC electric motor and generator (be able to label and describe how they work)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30" y="3329244"/>
            <a:ext cx="4008386" cy="2290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032" y="3459836"/>
            <a:ext cx="3569043" cy="238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65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Describe in terms of designs and electrical energy, the functioning of safety technologies like circuit fuses and breakers, polarized plugs and ground wirings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858" y="3457832"/>
            <a:ext cx="4131791" cy="309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32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Yellow banded design presentation (widescreen)</Template>
  <TotalTime>0</TotalTime>
  <Words>519</Words>
  <Application>Microsoft Office PowerPoint</Application>
  <PresentationFormat>Widescreen</PresentationFormat>
  <Paragraphs>41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Book Antiqua</vt:lpstr>
      <vt:lpstr>Banded Design Yellow 16x9</vt:lpstr>
      <vt:lpstr>Physics Review</vt:lpstr>
      <vt:lpstr>Fields</vt:lpstr>
      <vt:lpstr>Fields</vt:lpstr>
      <vt:lpstr>Circuits</vt:lpstr>
      <vt:lpstr>AC vs DC</vt:lpstr>
      <vt:lpstr>Transformers</vt:lpstr>
      <vt:lpstr>Energy Calculations</vt:lpstr>
      <vt:lpstr>Generators and Motors</vt:lpstr>
      <vt:lpstr>Safety</vt:lpstr>
      <vt:lpstr>Energy at home</vt:lpstr>
      <vt:lpstr>EMR</vt:lpstr>
      <vt:lpstr>EMR</vt:lpstr>
      <vt:lpstr>Wave equation</vt:lpstr>
      <vt:lpstr>Waves</vt:lpstr>
      <vt:lpstr>Spectroscopy </vt:lpstr>
      <vt:lpstr>Stars</vt:lpstr>
      <vt:lpstr>EMR Technologies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2017-06-27T14:42:02Z</dcterms:created>
  <dcterms:modified xsi:type="dcterms:W3CDTF">2017-06-27T15:09:34Z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