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3"/>
  </p:notesMasterIdLst>
  <p:handoutMasterIdLst>
    <p:handoutMasterId r:id="rId14"/>
  </p:handout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C89EF96-8CEA-46FF-86C4-4CE0E7609802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64" d="100"/>
          <a:sy n="64" d="100"/>
        </p:scale>
        <p:origin x="78" y="300"/>
      </p:cViewPr>
      <p:guideLst>
        <p:guide pos="3840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3" d="100"/>
          <a:sy n="63" d="100"/>
        </p:scale>
        <p:origin x="2838" y="10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9D2DDA-69D8-473F-A583-B6774B31A77B}" type="datetimeFigureOut">
              <a:rPr lang="en-US"/>
              <a:t>6/26/2017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392CCB-FF08-4D29-8DA3-E1FD86044808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621533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1F6DFB-6833-46E4-B515-70E0D9178056}" type="datetimeFigureOut">
              <a:rPr lang="en-US"/>
              <a:t>6/26/2017</a:t>
            </a:fld>
            <a:endParaRPr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/>
              <a:t>Click to edit Master text styles</a:t>
            </a:r>
          </a:p>
          <a:p>
            <a:pPr lvl="1"/>
            <a:r>
              <a:rPr/>
              <a:t>Second level</a:t>
            </a:r>
          </a:p>
          <a:p>
            <a:pPr lvl="2"/>
            <a:r>
              <a:rPr/>
              <a:t>Third level</a:t>
            </a:r>
          </a:p>
          <a:p>
            <a:pPr lvl="3"/>
            <a:r>
              <a:rPr/>
              <a:t>Fourth level</a:t>
            </a:r>
          </a:p>
          <a:p>
            <a:pPr lvl="4"/>
            <a:r>
              <a:rPr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8706C7-F2C3-48B6-8A22-C484D800B5D4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995068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-1" y="1905000"/>
            <a:ext cx="12188826" cy="3200400"/>
          </a:xfrm>
          <a:prstGeom prst="rect">
            <a:avLst/>
          </a:prstGeom>
          <a:gradFill flip="none" rotWithShape="1">
            <a:gsLst>
              <a:gs pos="100000">
                <a:schemeClr val="accent1">
                  <a:alpha val="50000"/>
                </a:schemeClr>
              </a:gs>
              <a:gs pos="0">
                <a:schemeClr val="accent1">
                  <a:lumMod val="60000"/>
                  <a:lumOff val="40000"/>
                  <a:alpha val="5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-2" y="1795132"/>
            <a:ext cx="12188826" cy="73152"/>
          </a:xfrm>
          <a:prstGeom prst="rect">
            <a:avLst/>
          </a:prstGeom>
          <a:gradFill flip="none" rotWithShape="1">
            <a:gsLst>
              <a:gs pos="100000">
                <a:schemeClr val="accent1">
                  <a:alpha val="80000"/>
                </a:schemeClr>
              </a:gs>
              <a:gs pos="0">
                <a:schemeClr val="accent1">
                  <a:lumMod val="60000"/>
                  <a:lumOff val="40000"/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-2" y="5142116"/>
            <a:ext cx="12188826" cy="73152"/>
          </a:xfrm>
          <a:prstGeom prst="rect">
            <a:avLst/>
          </a:prstGeom>
          <a:gradFill flip="none" rotWithShape="1">
            <a:gsLst>
              <a:gs pos="100000">
                <a:schemeClr val="accent1">
                  <a:alpha val="80000"/>
                </a:schemeClr>
              </a:gs>
              <a:gs pos="0">
                <a:schemeClr val="accent1">
                  <a:lumMod val="60000"/>
                  <a:lumOff val="40000"/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95400" y="2079812"/>
            <a:ext cx="9601200" cy="1724092"/>
          </a:xfrm>
        </p:spPr>
        <p:txBody>
          <a:bodyPr anchor="b"/>
          <a:lstStyle>
            <a:lvl1pPr algn="ctr"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3959352"/>
            <a:ext cx="9601200" cy="914400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2000"/>
            </a:lvl1pPr>
            <a:lvl2pPr marL="457200" indent="0" algn="ctr">
              <a:buNone/>
              <a:defRPr sz="28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</p:spTree>
    <p:extLst>
      <p:ext uri="{BB962C8B-B14F-4D97-AF65-F5344CB8AC3E}">
        <p14:creationId xmlns:p14="http://schemas.microsoft.com/office/powerpoint/2010/main" val="1985752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  <a:lvl6pPr>
              <a:defRPr/>
            </a:lvl6pPr>
            <a:lvl7pPr>
              <a:defRPr/>
            </a:lvl7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en-US"/>
              <a:t>6/26/2017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7359318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274638"/>
            <a:ext cx="262890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274638"/>
            <a:ext cx="7734300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en-US"/>
              <a:t>6/26/2017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305097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en-US"/>
              <a:t>6/26/2017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173191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gradFill rotWithShape="1">
          <a:gsLst>
            <a:gs pos="100000">
              <a:schemeClr val="accent1">
                <a:alpha val="80000"/>
              </a:schemeClr>
            </a:gs>
            <a:gs pos="0">
              <a:schemeClr val="accent1">
                <a:lumMod val="40000"/>
                <a:lumOff val="60000"/>
                <a:alpha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0" y="2130552"/>
            <a:ext cx="9601200" cy="2359152"/>
          </a:xfrm>
        </p:spPr>
        <p:txBody>
          <a:bodyPr anchor="b">
            <a:normAutofit/>
          </a:bodyPr>
          <a:lstStyle>
            <a:lvl1pPr algn="ctr">
              <a:defRPr sz="54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572000"/>
            <a:ext cx="9601200" cy="841248"/>
          </a:xfrm>
        </p:spPr>
        <p:txBody>
          <a:bodyPr anchor="t"/>
          <a:lstStyle>
            <a:lvl1pPr marL="0" indent="0" algn="ctr">
              <a:spcBef>
                <a:spcPts val="0"/>
              </a:spcBef>
              <a:buNone/>
              <a:defRPr sz="2000"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en-US"/>
              <a:t>6/26/2017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1620335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41120" y="1901952"/>
            <a:ext cx="457200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78880" y="1901952"/>
            <a:ext cx="4572000" cy="4123944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en-US"/>
              <a:t>6/26/2017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763571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1837464"/>
            <a:ext cx="4572000" cy="76658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2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1120" y="2740732"/>
            <a:ext cx="4572000" cy="328884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78880" y="1837464"/>
            <a:ext cx="4572000" cy="766588"/>
          </a:xfrm>
        </p:spPr>
        <p:txBody>
          <a:bodyPr anchor="ctr">
            <a:normAutofit/>
          </a:bodyPr>
          <a:lstStyle>
            <a:lvl1pPr marL="0" indent="0">
              <a:spcBef>
                <a:spcPts val="0"/>
              </a:spcBef>
              <a:buNone/>
              <a:defRPr sz="2200" b="1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78880" y="2740732"/>
            <a:ext cx="4572000" cy="3288847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en-US"/>
              <a:t>6/26/2017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54392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en-US"/>
              <a:t>6/26/2017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129167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4"/>
          <p:cNvGrpSpPr/>
          <p:nvPr/>
        </p:nvGrpSpPr>
        <p:grpSpPr>
          <a:xfrm flipV="1">
            <a:off x="1585" y="0"/>
            <a:ext cx="12188827" cy="377952"/>
            <a:chOff x="-1" y="6480048"/>
            <a:chExt cx="12188827" cy="377952"/>
          </a:xfrm>
        </p:grpSpPr>
        <p:sp>
          <p:nvSpPr>
            <p:cNvPr id="6" name="Rectangle 5"/>
            <p:cNvSpPr/>
            <p:nvPr/>
          </p:nvSpPr>
          <p:spPr>
            <a:xfrm>
              <a:off x="0" y="6583680"/>
              <a:ext cx="12188826" cy="27432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  <p:sp>
          <p:nvSpPr>
            <p:cNvPr id="7" name="Rectangle 6"/>
            <p:cNvSpPr/>
            <p:nvPr/>
          </p:nvSpPr>
          <p:spPr>
            <a:xfrm>
              <a:off x="-1" y="6480048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en-US"/>
              <a:t>6/26/2017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954366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 flipV="1">
            <a:off x="1585" y="0"/>
            <a:ext cx="12188827" cy="377952"/>
            <a:chOff x="-1" y="6480048"/>
            <a:chExt cx="12188827" cy="377952"/>
          </a:xfrm>
        </p:grpSpPr>
        <p:sp>
          <p:nvSpPr>
            <p:cNvPr id="9" name="Rectangle 8"/>
            <p:cNvSpPr/>
            <p:nvPr/>
          </p:nvSpPr>
          <p:spPr>
            <a:xfrm>
              <a:off x="0" y="6583680"/>
              <a:ext cx="12188826" cy="27432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-1" y="6480048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0648" y="2350008"/>
            <a:ext cx="4206240" cy="1993392"/>
          </a:xfrm>
        </p:spPr>
        <p:txBody>
          <a:bodyPr anchor="b">
            <a:normAutofit/>
          </a:bodyPr>
          <a:lstStyle>
            <a:lvl1pPr>
              <a:defRPr sz="34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58952"/>
            <a:ext cx="6629400" cy="533095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70648" y="4361688"/>
            <a:ext cx="4206240" cy="1728216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en-US"/>
              <a:t>6/26/2017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5393749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 flipV="1">
            <a:off x="1585" y="0"/>
            <a:ext cx="12188827" cy="377952"/>
            <a:chOff x="-1" y="6480048"/>
            <a:chExt cx="12188827" cy="377952"/>
          </a:xfrm>
        </p:grpSpPr>
        <p:sp>
          <p:nvSpPr>
            <p:cNvPr id="9" name="Rectangle 8"/>
            <p:cNvSpPr/>
            <p:nvPr/>
          </p:nvSpPr>
          <p:spPr>
            <a:xfrm>
              <a:off x="0" y="6583680"/>
              <a:ext cx="12188826" cy="27432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  <p:sp>
          <p:nvSpPr>
            <p:cNvPr id="10" name="Rectangle 9"/>
            <p:cNvSpPr/>
            <p:nvPr/>
          </p:nvSpPr>
          <p:spPr>
            <a:xfrm>
              <a:off x="-1" y="6480048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70648" y="2350008"/>
            <a:ext cx="4206240" cy="1993392"/>
          </a:xfrm>
        </p:spPr>
        <p:txBody>
          <a:bodyPr anchor="b">
            <a:normAutofit/>
          </a:bodyPr>
          <a:lstStyle>
            <a:lvl1pPr>
              <a:defRPr sz="3400" b="1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1" y="506104"/>
            <a:ext cx="6858002" cy="5843016"/>
          </a:xfrm>
          <a:solidFill>
            <a:schemeClr val="accent1">
              <a:lumMod val="40000"/>
              <a:lumOff val="60000"/>
            </a:schemeClr>
          </a:solidFill>
        </p:spPr>
        <p:txBody>
          <a:bodyPr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470648" y="4361688"/>
            <a:ext cx="4206240" cy="1728216"/>
          </a:xfrm>
        </p:spPr>
        <p:txBody>
          <a:bodyPr>
            <a:normAutofit/>
          </a:bodyPr>
          <a:lstStyle>
            <a:lvl1pPr marL="0" indent="0">
              <a:spcBef>
                <a:spcPts val="12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277187-C200-495F-A386-621319EADA8F}" type="datetimeFigureOut">
              <a:rPr lang="en-US"/>
              <a:t>6/26/2017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749032-2A07-4AE8-BA90-74324CAE0C87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01986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20000"/>
                <a:lumOff val="80000"/>
                <a:alpha val="59000"/>
              </a:schemeClr>
            </a:gs>
            <a:gs pos="40000">
              <a:schemeClr val="accent1">
                <a:lumMod val="20000"/>
                <a:lumOff val="80000"/>
                <a:alpha val="66000"/>
              </a:schemeClr>
            </a:gs>
            <a:gs pos="100000">
              <a:schemeClr val="accent1">
                <a:lumMod val="40000"/>
                <a:lumOff val="60000"/>
              </a:schemeClr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-1" y="6480048"/>
            <a:ext cx="12188827" cy="377952"/>
            <a:chOff x="-1" y="6480048"/>
            <a:chExt cx="12188827" cy="377952"/>
          </a:xfrm>
        </p:grpSpPr>
        <p:sp>
          <p:nvSpPr>
            <p:cNvPr id="7" name="Rectangle 6"/>
            <p:cNvSpPr/>
            <p:nvPr/>
          </p:nvSpPr>
          <p:spPr>
            <a:xfrm>
              <a:off x="0" y="6583680"/>
              <a:ext cx="12188826" cy="274320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50000"/>
                  </a:schemeClr>
                </a:gs>
                <a:gs pos="0">
                  <a:schemeClr val="accent1">
                    <a:lumMod val="60000"/>
                    <a:lumOff val="40000"/>
                    <a:alpha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  <p:sp>
          <p:nvSpPr>
            <p:cNvPr id="8" name="Rectangle 7"/>
            <p:cNvSpPr/>
            <p:nvPr/>
          </p:nvSpPr>
          <p:spPr>
            <a:xfrm>
              <a:off x="-1" y="6480048"/>
              <a:ext cx="12188826" cy="73152"/>
            </a:xfrm>
            <a:prstGeom prst="rect">
              <a:avLst/>
            </a:prstGeom>
            <a:gradFill flip="none" rotWithShape="1">
              <a:gsLst>
                <a:gs pos="100000">
                  <a:schemeClr val="accent1">
                    <a:alpha val="80000"/>
                  </a:schemeClr>
                </a:gs>
                <a:gs pos="0">
                  <a:schemeClr val="accent1">
                    <a:lumMod val="60000"/>
                    <a:lumOff val="40000"/>
                    <a:alpha val="8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lvl="0" algn="ctr"/>
              <a:endParaRPr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41120" y="467360"/>
            <a:ext cx="9509760" cy="123342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1901952"/>
            <a:ext cx="9509760" cy="41276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75776" y="6601968"/>
            <a:ext cx="96012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0B277187-C200-495F-A386-621319EADA8F}" type="datetimeFigureOut">
              <a:rPr lang="en-US"/>
              <a:pPr/>
              <a:t>6/26/2017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41120" y="6601968"/>
            <a:ext cx="7159752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10800" y="6601968"/>
            <a:ext cx="640080" cy="2377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FC749032-2A07-4AE8-BA90-74324CAE0C87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70023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100000"/>
        <a:buFont typeface="Arial" pitchFamily="34" charset="0"/>
        <a:buChar char="▪"/>
        <a:defRPr sz="20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100000"/>
        <a:buFont typeface="Arial" pitchFamily="34" charset="0"/>
        <a:buChar char="▪"/>
        <a:defRPr sz="18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6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>
              <a:lumMod val="90000"/>
              <a:lumOff val="10000"/>
            </a:schemeClr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100000"/>
        <a:buFont typeface="Arial" pitchFamily="34" charset="0"/>
        <a:buChar char="▪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Chemistry 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8018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Organic Issues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dirty="0"/>
              <a:t>Bio-magnification</a:t>
            </a:r>
            <a:endParaRPr lang="en-US" sz="1600" dirty="0"/>
          </a:p>
          <a:p>
            <a:pPr lvl="0"/>
            <a:r>
              <a:rPr lang="en-CA" dirty="0"/>
              <a:t>Understanding Exposure</a:t>
            </a:r>
            <a:endParaRPr lang="en-US" sz="1600" dirty="0"/>
          </a:p>
          <a:p>
            <a:pPr lvl="1"/>
            <a:r>
              <a:rPr lang="en-CA" dirty="0"/>
              <a:t>Off-gassing</a:t>
            </a:r>
            <a:endParaRPr lang="en-US" sz="1400" dirty="0"/>
          </a:p>
          <a:p>
            <a:pPr lvl="1"/>
            <a:r>
              <a:rPr lang="en-CA" dirty="0"/>
              <a:t>Pesticides</a:t>
            </a:r>
            <a:endParaRPr lang="en-US" sz="1400" dirty="0"/>
          </a:p>
          <a:p>
            <a:pPr lvl="1"/>
            <a:r>
              <a:rPr lang="en-CA" dirty="0"/>
              <a:t>Target specificity</a:t>
            </a:r>
            <a:endParaRPr lang="en-US" sz="1400" dirty="0"/>
          </a:p>
          <a:p>
            <a:pPr lvl="1"/>
            <a:r>
              <a:rPr lang="en-CA" dirty="0"/>
              <a:t>Drift</a:t>
            </a:r>
            <a:endParaRPr lang="en-US" sz="1400" dirty="0"/>
          </a:p>
          <a:p>
            <a:pPr lvl="1"/>
            <a:r>
              <a:rPr lang="en-CA" dirty="0"/>
              <a:t>Grasshopper effect</a:t>
            </a:r>
            <a:endParaRPr lang="en-US" sz="1400" dirty="0"/>
          </a:p>
          <a:p>
            <a:pPr lvl="1"/>
            <a:r>
              <a:rPr lang="en-CA" dirty="0"/>
              <a:t>Persistence</a:t>
            </a:r>
            <a:endParaRPr lang="en-US" sz="1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25343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CA" dirty="0"/>
              <a:t>Combustion Reactions</a:t>
            </a:r>
            <a:r>
              <a:rPr lang="en-US" sz="2800" dirty="0"/>
              <a:t/>
            </a:r>
            <a:br>
              <a:rPr lang="en-US" sz="2800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CA" dirty="0" smtClean="0"/>
              <a:t>Reactants </a:t>
            </a:r>
            <a:r>
              <a:rPr lang="en-CA" dirty="0"/>
              <a:t>and </a:t>
            </a:r>
            <a:r>
              <a:rPr lang="en-CA" dirty="0" smtClean="0"/>
              <a:t>products</a:t>
            </a:r>
          </a:p>
          <a:p>
            <a:pPr lvl="1"/>
            <a:r>
              <a:rPr lang="en-CA" sz="1400" dirty="0" smtClean="0"/>
              <a:t>Balancing</a:t>
            </a:r>
            <a:endParaRPr lang="en-US" sz="1400" dirty="0"/>
          </a:p>
          <a:p>
            <a:pPr lvl="1"/>
            <a:r>
              <a:rPr lang="en-CA" dirty="0"/>
              <a:t>Hydrocarbons</a:t>
            </a:r>
            <a:endParaRPr lang="en-US" sz="1400" dirty="0"/>
          </a:p>
          <a:p>
            <a:pPr lvl="1"/>
            <a:r>
              <a:rPr lang="en-CA" dirty="0"/>
              <a:t>Emissions</a:t>
            </a:r>
            <a:endParaRPr lang="en-US" sz="1400" dirty="0"/>
          </a:p>
          <a:p>
            <a:pPr lvl="1"/>
            <a:r>
              <a:rPr lang="en-CA" dirty="0"/>
              <a:t>Fuel</a:t>
            </a:r>
            <a:endParaRPr lang="en-US" sz="1400" dirty="0"/>
          </a:p>
          <a:p>
            <a:pPr lvl="1"/>
            <a:r>
              <a:rPr lang="en-CA" dirty="0"/>
              <a:t>Balancing equations</a:t>
            </a:r>
            <a:endParaRPr lang="en-US" sz="1400" dirty="0"/>
          </a:p>
          <a:p>
            <a:pPr lvl="1"/>
            <a:r>
              <a:rPr lang="en-CA" dirty="0"/>
              <a:t>Oxides</a:t>
            </a:r>
            <a:endParaRPr lang="en-US" sz="1400" dirty="0"/>
          </a:p>
          <a:p>
            <a:pPr lvl="2"/>
            <a:r>
              <a:rPr lang="en-CA" dirty="0"/>
              <a:t>Sulfur, nitrogen and carbon</a:t>
            </a:r>
            <a:endParaRPr lang="en-US" sz="1200" dirty="0"/>
          </a:p>
          <a:p>
            <a:pPr lvl="1"/>
            <a:r>
              <a:rPr lang="en-CA" dirty="0"/>
              <a:t>Incomplete vs. Complete combustion</a:t>
            </a:r>
            <a:endParaRPr lang="en-US" sz="1400" dirty="0"/>
          </a:p>
          <a:p>
            <a:pPr lvl="1"/>
            <a:r>
              <a:rPr lang="en-CA" dirty="0"/>
              <a:t>Particulate Matter</a:t>
            </a:r>
            <a:endParaRPr lang="en-US" sz="1400" dirty="0"/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63767" y="1901952"/>
            <a:ext cx="3987113" cy="2658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49939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Acids and Bases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dirty="0"/>
              <a:t>Acids and bases</a:t>
            </a:r>
            <a:endParaRPr lang="en-US" sz="1600" dirty="0"/>
          </a:p>
          <a:p>
            <a:pPr lvl="1"/>
            <a:r>
              <a:rPr lang="en-CA" dirty="0"/>
              <a:t>What are some descriptors of acids/bases</a:t>
            </a:r>
            <a:endParaRPr lang="en-US" sz="1400" dirty="0"/>
          </a:p>
          <a:p>
            <a:pPr lvl="1"/>
            <a:r>
              <a:rPr lang="en-CA" dirty="0"/>
              <a:t>Titrations</a:t>
            </a:r>
            <a:endParaRPr lang="en-US" sz="1400" dirty="0"/>
          </a:p>
          <a:p>
            <a:pPr lvl="2"/>
            <a:r>
              <a:rPr lang="en-CA" dirty="0"/>
              <a:t>How to calculate an unknown concentration</a:t>
            </a:r>
            <a:endParaRPr lang="en-US" sz="1200" dirty="0"/>
          </a:p>
          <a:p>
            <a:pPr lvl="1"/>
            <a:r>
              <a:rPr lang="en-CA" dirty="0" err="1"/>
              <a:t>Bronsted</a:t>
            </a:r>
            <a:r>
              <a:rPr lang="en-CA" dirty="0"/>
              <a:t>-Lowry definition of acids and bases</a:t>
            </a:r>
            <a:endParaRPr lang="en-US" sz="1400" dirty="0"/>
          </a:p>
          <a:p>
            <a:pPr lvl="1"/>
            <a:r>
              <a:rPr lang="en-CA" dirty="0"/>
              <a:t>Arrhenius’s definition of acids and bases</a:t>
            </a:r>
            <a:endParaRPr lang="en-US" sz="1400" dirty="0"/>
          </a:p>
          <a:p>
            <a:pPr lvl="2"/>
            <a:r>
              <a:rPr lang="en-CA" dirty="0"/>
              <a:t>Limitations of the theory</a:t>
            </a:r>
            <a:endParaRPr lang="en-US" sz="1200" dirty="0"/>
          </a:p>
          <a:p>
            <a:pPr lvl="1"/>
            <a:r>
              <a:rPr lang="en-CA" dirty="0"/>
              <a:t>Acid base indicators and distinguishing strength of acid and base</a:t>
            </a:r>
            <a:endParaRPr lang="en-US" sz="1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48533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Acids and Bases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Properties</a:t>
            </a:r>
          </a:p>
          <a:p>
            <a:pPr lvl="1"/>
            <a:r>
              <a:rPr lang="en-US" dirty="0" smtClean="0"/>
              <a:t>Taste</a:t>
            </a:r>
          </a:p>
          <a:p>
            <a:pPr lvl="1"/>
            <a:r>
              <a:rPr lang="en-US" dirty="0" smtClean="0"/>
              <a:t>pH</a:t>
            </a:r>
          </a:p>
          <a:p>
            <a:pPr lvl="1"/>
            <a:r>
              <a:rPr lang="en-US" dirty="0" smtClean="0"/>
              <a:t>Arrhenius Definition (H+ and OH-)</a:t>
            </a:r>
          </a:p>
          <a:p>
            <a:pPr lvl="1"/>
            <a:r>
              <a:rPr lang="en-US" dirty="0" smtClean="0"/>
              <a:t>Litmus Color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75052" y="2307367"/>
            <a:ext cx="2466975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155806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Bronsted</a:t>
            </a:r>
            <a:r>
              <a:rPr lang="en-US" dirty="0" smtClean="0"/>
              <a:t>-Lowry Acids and Bases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883384" y="2240692"/>
            <a:ext cx="4075639" cy="3109798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81524" y="2981203"/>
            <a:ext cx="4286250" cy="1628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14352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Titrations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Given two variables and a chart</a:t>
            </a:r>
          </a:p>
          <a:p>
            <a:r>
              <a:rPr lang="en-US" dirty="0" smtClean="0"/>
              <a:t>Find Unknown using C</a:t>
            </a:r>
            <a:r>
              <a:rPr lang="en-US" baseline="-25000" dirty="0" smtClean="0"/>
              <a:t>A</a:t>
            </a:r>
            <a:r>
              <a:rPr lang="en-US" dirty="0" smtClean="0"/>
              <a:t>V</a:t>
            </a:r>
            <a:r>
              <a:rPr lang="en-US" baseline="-25000" dirty="0" smtClean="0"/>
              <a:t>A</a:t>
            </a:r>
            <a:r>
              <a:rPr lang="en-US" dirty="0" smtClean="0"/>
              <a:t>=C</a:t>
            </a:r>
            <a:r>
              <a:rPr lang="en-US" baseline="-25000" dirty="0" smtClean="0"/>
              <a:t>B</a:t>
            </a:r>
            <a:r>
              <a:rPr lang="en-US" dirty="0" smtClean="0"/>
              <a:t>V</a:t>
            </a:r>
            <a:r>
              <a:rPr lang="en-US" baseline="-25000" dirty="0" smtClean="0"/>
              <a:t>B</a:t>
            </a:r>
          </a:p>
          <a:p>
            <a:endParaRPr lang="en-US" baseline="-25000" dirty="0"/>
          </a:p>
          <a:p>
            <a:r>
              <a:rPr lang="en-US" dirty="0" smtClean="0"/>
              <a:t>Chart</a:t>
            </a:r>
          </a:p>
          <a:p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1178409"/>
              </p:ext>
            </p:extLst>
          </p:nvPr>
        </p:nvGraphicFramePr>
        <p:xfrm>
          <a:off x="1341120" y="3733419"/>
          <a:ext cx="8128000" cy="229616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1625600"/>
                <a:gridCol w="1625600"/>
                <a:gridCol w="1625600"/>
                <a:gridCol w="1625600"/>
                <a:gridCol w="1625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Trial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Initial</a:t>
                      </a:r>
                      <a:r>
                        <a:rPr lang="en-US" baseline="0" dirty="0" smtClean="0"/>
                        <a:t> Volume of Base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0.10mL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20.10mL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34.10mL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0.10mL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Final</a:t>
                      </a:r>
                      <a:r>
                        <a:rPr lang="en-US" baseline="0" dirty="0" smtClean="0"/>
                        <a:t> Volume of base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20.10mL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34.10mL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50.20mL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14.3mL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Difference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42962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CA" dirty="0"/>
              <a:t>Calculating pH and the pH scale</a:t>
            </a:r>
            <a:r>
              <a:rPr lang="en-US" sz="2800" dirty="0"/>
              <a:t/>
            </a:r>
            <a:br>
              <a:rPr lang="en-US" sz="2800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Solving for concentration and pH</a:t>
            </a:r>
            <a:endParaRPr lang="en-US" sz="1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14352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Additional Acid info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dirty="0"/>
              <a:t>Acid Deposition and effects</a:t>
            </a:r>
            <a:endParaRPr lang="en-US" sz="1600" dirty="0"/>
          </a:p>
          <a:p>
            <a:pPr lvl="1"/>
            <a:r>
              <a:rPr lang="en-CA" dirty="0"/>
              <a:t>Jet Stream</a:t>
            </a:r>
            <a:endParaRPr lang="en-US" sz="1400" dirty="0"/>
          </a:p>
          <a:p>
            <a:pPr lvl="1"/>
            <a:r>
              <a:rPr lang="en-CA" dirty="0"/>
              <a:t>Lime stone vs. Sedimentary Rock</a:t>
            </a:r>
            <a:endParaRPr lang="en-US" sz="1400" dirty="0"/>
          </a:p>
          <a:p>
            <a:pPr lvl="1"/>
            <a:r>
              <a:rPr lang="en-CA" dirty="0"/>
              <a:t>Metal Leaching</a:t>
            </a:r>
            <a:endParaRPr lang="en-US" sz="1400" dirty="0"/>
          </a:p>
          <a:p>
            <a:pPr lvl="1"/>
            <a:r>
              <a:rPr lang="en-CA" dirty="0"/>
              <a:t>Plant nutrients</a:t>
            </a:r>
            <a:endParaRPr lang="en-US" sz="1400" dirty="0"/>
          </a:p>
          <a:p>
            <a:pPr lvl="1"/>
            <a:r>
              <a:rPr lang="en-CA" dirty="0"/>
              <a:t>Expressing concentrations (ppm and ppb)</a:t>
            </a:r>
            <a:endParaRPr lang="en-US" sz="1400" dirty="0"/>
          </a:p>
          <a:p>
            <a:pPr lvl="0"/>
            <a:r>
              <a:rPr lang="en-CA" dirty="0"/>
              <a:t>Reducing Emissions</a:t>
            </a:r>
            <a:endParaRPr lang="en-US" sz="1600" dirty="0"/>
          </a:p>
          <a:p>
            <a:pPr lvl="1"/>
            <a:r>
              <a:rPr lang="en-CA" dirty="0"/>
              <a:t>Scrubbers</a:t>
            </a:r>
            <a:endParaRPr lang="en-US" sz="1400" dirty="0"/>
          </a:p>
          <a:p>
            <a:pPr lvl="1"/>
            <a:r>
              <a:rPr lang="en-CA" dirty="0"/>
              <a:t>Catalytic Converters</a:t>
            </a:r>
            <a:endParaRPr lang="en-US" sz="1400" dirty="0"/>
          </a:p>
          <a:p>
            <a:pPr lvl="1"/>
            <a:r>
              <a:rPr lang="en-CA" dirty="0"/>
              <a:t>Photochemical Smog</a:t>
            </a:r>
            <a:endParaRPr lang="en-US" sz="1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37506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CA" dirty="0"/>
              <a:t>Organic Compounds</a:t>
            </a:r>
            <a:r>
              <a:rPr lang="en-US" sz="2800" dirty="0"/>
              <a:t/>
            </a:r>
            <a:br>
              <a:rPr lang="en-US" sz="2800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CA" dirty="0" smtClean="0"/>
              <a:t>Alkane</a:t>
            </a:r>
            <a:r>
              <a:rPr lang="en-CA" dirty="0"/>
              <a:t>, Alkene, Alkyne</a:t>
            </a:r>
            <a:endParaRPr lang="en-US" sz="1400" dirty="0"/>
          </a:p>
          <a:p>
            <a:pPr lvl="1"/>
            <a:r>
              <a:rPr lang="en-CA" dirty="0"/>
              <a:t>Halogenated Hydrocarbons</a:t>
            </a:r>
            <a:endParaRPr lang="en-US" sz="1400" dirty="0"/>
          </a:p>
          <a:p>
            <a:pPr lvl="2"/>
            <a:r>
              <a:rPr lang="en-CA" dirty="0"/>
              <a:t>Process of Ozone Depletion (CFC’s)</a:t>
            </a:r>
            <a:endParaRPr lang="en-US" sz="1200" dirty="0"/>
          </a:p>
          <a:p>
            <a:pPr lvl="1"/>
            <a:r>
              <a:rPr lang="en-CA" dirty="0"/>
              <a:t>Alcohols</a:t>
            </a:r>
            <a:endParaRPr lang="en-US" sz="1400" dirty="0"/>
          </a:p>
          <a:p>
            <a:pPr lvl="1"/>
            <a:r>
              <a:rPr lang="en-CA" dirty="0"/>
              <a:t>Esters</a:t>
            </a:r>
            <a:endParaRPr lang="en-US" sz="1400" dirty="0"/>
          </a:p>
          <a:p>
            <a:pPr lvl="1"/>
            <a:r>
              <a:rPr lang="en-CA" dirty="0"/>
              <a:t>Carboxylic Acids</a:t>
            </a:r>
            <a:endParaRPr lang="en-US" sz="1400" dirty="0"/>
          </a:p>
          <a:p>
            <a:pPr lvl="1"/>
            <a:r>
              <a:rPr lang="en-CA" dirty="0"/>
              <a:t>Polyesters and bio-plastics</a:t>
            </a:r>
            <a:endParaRPr lang="en-US" sz="1400" dirty="0"/>
          </a:p>
          <a:p>
            <a:endParaRPr lang="en-US" dirty="0"/>
          </a:p>
        </p:txBody>
      </p:sp>
      <p:pic>
        <p:nvPicPr>
          <p:cNvPr id="1026" name="Picture 2" descr="Image result for organic chemistry alkane alkene alkyn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1132" y="887627"/>
            <a:ext cx="4029075" cy="1438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392933" y="2533849"/>
            <a:ext cx="2390775" cy="191452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812537" y="2891882"/>
            <a:ext cx="2438400" cy="187642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4876800" y="4031262"/>
            <a:ext cx="2438400" cy="1876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96492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nded Design Yellow 16x9">
  <a:themeElements>
    <a:clrScheme name="Banded_Design_Yellow">
      <a:dk1>
        <a:srgbClr val="323232"/>
      </a:dk1>
      <a:lt1>
        <a:sysClr val="window" lastClr="FFFFFF"/>
      </a:lt1>
      <a:dk2>
        <a:srgbClr val="000000"/>
      </a:dk2>
      <a:lt2>
        <a:srgbClr val="E5E8E8"/>
      </a:lt2>
      <a:accent1>
        <a:srgbClr val="FFCD36"/>
      </a:accent1>
      <a:accent2>
        <a:srgbClr val="F29E3E"/>
      </a:accent2>
      <a:accent3>
        <a:srgbClr val="83C546"/>
      </a:accent3>
      <a:accent4>
        <a:srgbClr val="52C1CA"/>
      </a:accent4>
      <a:accent5>
        <a:srgbClr val="7384CA"/>
      </a:accent5>
      <a:accent6>
        <a:srgbClr val="DA6A89"/>
      </a:accent6>
      <a:hlink>
        <a:srgbClr val="88CACA"/>
      </a:hlink>
      <a:folHlink>
        <a:srgbClr val="91A7CA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Banded_Design_Yellow">
      <a:dk1>
        <a:srgbClr val="595959"/>
      </a:dk1>
      <a:lt1>
        <a:sysClr val="window" lastClr="FFFFFF"/>
      </a:lt1>
      <a:dk2>
        <a:srgbClr val="323232"/>
      </a:dk2>
      <a:lt2>
        <a:srgbClr val="E5E8E8"/>
      </a:lt2>
      <a:accent1>
        <a:srgbClr val="FFCD36"/>
      </a:accent1>
      <a:accent2>
        <a:srgbClr val="F29E3E"/>
      </a:accent2>
      <a:accent3>
        <a:srgbClr val="83C546"/>
      </a:accent3>
      <a:accent4>
        <a:srgbClr val="52C1CA"/>
      </a:accent4>
      <a:accent5>
        <a:srgbClr val="7384CA"/>
      </a:accent5>
      <a:accent6>
        <a:srgbClr val="DA6A89"/>
      </a:accent6>
      <a:hlink>
        <a:srgbClr val="88CACA"/>
      </a:hlink>
      <a:folHlink>
        <a:srgbClr val="91A7CA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anded_Design_Yellow">
      <a:dk1>
        <a:srgbClr val="595959"/>
      </a:dk1>
      <a:lt1>
        <a:sysClr val="window" lastClr="FFFFFF"/>
      </a:lt1>
      <a:dk2>
        <a:srgbClr val="323232"/>
      </a:dk2>
      <a:lt2>
        <a:srgbClr val="E5E8E8"/>
      </a:lt2>
      <a:accent1>
        <a:srgbClr val="FFCD36"/>
      </a:accent1>
      <a:accent2>
        <a:srgbClr val="F29E3E"/>
      </a:accent2>
      <a:accent3>
        <a:srgbClr val="83C546"/>
      </a:accent3>
      <a:accent4>
        <a:srgbClr val="52C1CA"/>
      </a:accent4>
      <a:accent5>
        <a:srgbClr val="7384CA"/>
      </a:accent5>
      <a:accent6>
        <a:srgbClr val="DA6A89"/>
      </a:accent6>
      <a:hlink>
        <a:srgbClr val="88CACA"/>
      </a:hlink>
      <a:folHlink>
        <a:srgbClr val="91A7CA"/>
      </a:folHlink>
    </a:clrScheme>
    <a:fontScheme name="Book Antiqua">
      <a:majorFont>
        <a:latin typeface="Book Antiqua"/>
        <a:ea typeface=""/>
        <a:cs typeface=""/>
      </a:majorFont>
      <a:minorFont>
        <a:latin typeface="Book Antiqu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866677B1-365E-411F-9971-C788BC29752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Yellow banded design presentation (widescreen)</Template>
  <TotalTime>0</TotalTime>
  <Words>205</Words>
  <Application>Microsoft Office PowerPoint</Application>
  <PresentationFormat>Widescreen</PresentationFormat>
  <Paragraphs>79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Book Antiqua</vt:lpstr>
      <vt:lpstr>Banded Design Yellow 16x9</vt:lpstr>
      <vt:lpstr>Chemistry Review</vt:lpstr>
      <vt:lpstr>Combustion Reactions </vt:lpstr>
      <vt:lpstr>Acids and Bases</vt:lpstr>
      <vt:lpstr>Acids and Bases</vt:lpstr>
      <vt:lpstr>Bronsted-Lowry Acids and Bases</vt:lpstr>
      <vt:lpstr>Titrations</vt:lpstr>
      <vt:lpstr>Calculating pH and the pH scale </vt:lpstr>
      <vt:lpstr>Additional Acid info</vt:lpstr>
      <vt:lpstr>Organic Compounds </vt:lpstr>
      <vt:lpstr>Organic Issues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created xsi:type="dcterms:W3CDTF">2017-06-26T15:22:22Z</dcterms:created>
  <dcterms:modified xsi:type="dcterms:W3CDTF">2017-06-26T18:22:05Z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TC029009979991</vt:lpwstr>
  </property>
</Properties>
</file>