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73" r:id="rId5"/>
    <p:sldId id="258" r:id="rId6"/>
    <p:sldId id="274" r:id="rId7"/>
    <p:sldId id="275" r:id="rId8"/>
    <p:sldId id="259" r:id="rId9"/>
    <p:sldId id="260" r:id="rId10"/>
    <p:sldId id="261" r:id="rId11"/>
    <p:sldId id="276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6/26/2017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6/26/2017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6/26/2017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 Review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i="1" dirty="0"/>
              <a:t>Doctors and technicians at a medical clinic treat and counsel patients and carry out technical procedures during their daily routines</a:t>
            </a:r>
            <a:r>
              <a:rPr lang="en-US" b="1" i="1" dirty="0" smtClean="0"/>
              <a:t>.</a:t>
            </a:r>
            <a:endParaRPr lang="en-US" b="1" i="1" dirty="0"/>
          </a:p>
          <a:p>
            <a:pPr marL="45720" indent="0">
              <a:buNone/>
            </a:pPr>
            <a:r>
              <a:rPr lang="en-US" dirty="0" smtClean="0"/>
              <a:t>Blood </a:t>
            </a:r>
            <a:r>
              <a:rPr lang="en-US" dirty="0"/>
              <a:t>clotting factors are routinely tested.  Clotting is initiated </a:t>
            </a:r>
            <a:r>
              <a:rPr lang="en-US" dirty="0" smtClean="0"/>
              <a:t>by</a:t>
            </a:r>
            <a:endParaRPr lang="en-US" dirty="0"/>
          </a:p>
          <a:p>
            <a:pPr marL="502920" lvl="0" indent="-457200">
              <a:buFont typeface="+mj-lt"/>
              <a:buAutoNum type="alphaLcParenR"/>
            </a:pPr>
            <a:r>
              <a:rPr lang="en-US" dirty="0"/>
              <a:t>platelets</a:t>
            </a:r>
          </a:p>
          <a:p>
            <a:pPr marL="502920" lvl="0" indent="-457200">
              <a:buFont typeface="+mj-lt"/>
              <a:buAutoNum type="alphaLcParenR"/>
            </a:pPr>
            <a:r>
              <a:rPr lang="en-US" dirty="0"/>
              <a:t>helper T cells</a:t>
            </a:r>
          </a:p>
          <a:p>
            <a:pPr marL="502920" lvl="0" indent="-457200">
              <a:buFont typeface="+mj-lt"/>
              <a:buAutoNum type="alphaLcParenR"/>
            </a:pPr>
            <a:r>
              <a:rPr lang="en-US" dirty="0"/>
              <a:t>red blood cells</a:t>
            </a:r>
          </a:p>
          <a:p>
            <a:pPr marL="502920" lvl="0" indent="-457200">
              <a:buFont typeface="+mj-lt"/>
              <a:buAutoNum type="alphaLcParenR"/>
            </a:pPr>
            <a:r>
              <a:rPr lang="en-US" dirty="0"/>
              <a:t>white blood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4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Blood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99" y="1948959"/>
            <a:ext cx="4009768" cy="217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14" y="2051221"/>
            <a:ext cx="4957565" cy="3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Clotting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39" y="1901825"/>
            <a:ext cx="700772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lines of defense</a:t>
            </a:r>
          </a:p>
          <a:p>
            <a:pPr lvl="1"/>
            <a:r>
              <a:rPr lang="en-US" dirty="0"/>
              <a:t>Skin, hair, stomach pH, eye </a:t>
            </a:r>
            <a:r>
              <a:rPr lang="en-US" dirty="0" smtClean="0"/>
              <a:t>lashes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How do diseases spread?</a:t>
            </a:r>
          </a:p>
          <a:p>
            <a:pPr lvl="1"/>
            <a:r>
              <a:rPr lang="en-US" dirty="0" smtClean="0"/>
              <a:t>Pathogens, protozoans, viruses, vectors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Autoimmune Disease</a:t>
            </a:r>
          </a:p>
          <a:p>
            <a:pPr lvl="2"/>
            <a:r>
              <a:rPr lang="en-US" dirty="0" smtClean="0"/>
              <a:t>Rheumatoid Arteritis, allergies, anaphylactic shock</a:t>
            </a:r>
            <a:endParaRPr lang="en-US" dirty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022" y="3083011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53017" cy="531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3914" y="2331308"/>
            <a:ext cx="3583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Macrophages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Killer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Suppressor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Antibody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691" y="0"/>
            <a:ext cx="5336321" cy="65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Number in humans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95" y="1771134"/>
            <a:ext cx="5124708" cy="36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</a:t>
            </a:r>
          </a:p>
          <a:p>
            <a:pPr lvl="1"/>
            <a:r>
              <a:rPr lang="en-US" dirty="0" smtClean="0"/>
              <a:t>21-down syndrome</a:t>
            </a:r>
          </a:p>
          <a:p>
            <a:r>
              <a:rPr lang="en-US" dirty="0" smtClean="0"/>
              <a:t>Reading Pair 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43" y="1700784"/>
            <a:ext cx="4586519" cy="32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Meiosis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18713"/>
              </p:ext>
            </p:extLst>
          </p:nvPr>
        </p:nvGraphicFramePr>
        <p:xfrm>
          <a:off x="1341438" y="1901825"/>
          <a:ext cx="9509124" cy="2494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9708"/>
                <a:gridCol w="3169708"/>
                <a:gridCol w="31697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Meiosis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Cells</a:t>
                      </a:r>
                      <a:r>
                        <a:rPr lang="en-US" baseline="0" dirty="0" smtClean="0"/>
                        <a:t>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Autosomal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 cells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Separations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Daughter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cells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Haploid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Chromosomes</a:t>
                      </a:r>
                      <a:r>
                        <a:rPr lang="en-US" baseline="0" dirty="0" smtClean="0"/>
                        <a:t> in daughter cells (human)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1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334" y="1901825"/>
            <a:ext cx="550333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	Dominant vs Recessive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Dominant vs Recessive </a:t>
            </a:r>
            <a:r>
              <a:rPr lang="en-US" dirty="0" smtClean="0"/>
              <a:t>Genes</a:t>
            </a:r>
          </a:p>
          <a:p>
            <a:r>
              <a:rPr lang="en-US" dirty="0" smtClean="0"/>
              <a:t>Punnett Squares	</a:t>
            </a:r>
          </a:p>
          <a:p>
            <a:r>
              <a:rPr lang="en-US" dirty="0" smtClean="0"/>
              <a:t>Homozygous vs Heterozygous </a:t>
            </a:r>
          </a:p>
          <a:p>
            <a:r>
              <a:rPr lang="en-US" dirty="0" smtClean="0"/>
              <a:t>Genotype vs Phenotype</a:t>
            </a:r>
          </a:p>
          <a:p>
            <a:r>
              <a:rPr lang="en-US" dirty="0" smtClean="0"/>
              <a:t>Sex linked traits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266" y="1827811"/>
            <a:ext cx="9509760" cy="4127627"/>
          </a:xfrm>
        </p:spPr>
        <p:txBody>
          <a:bodyPr/>
          <a:lstStyle/>
          <a:p>
            <a:r>
              <a:rPr lang="en-US" dirty="0" smtClean="0"/>
              <a:t>Anatomy of the Heart</a:t>
            </a:r>
          </a:p>
          <a:p>
            <a:pPr lvl="1"/>
            <a:r>
              <a:rPr lang="en-US" dirty="0" smtClean="0"/>
              <a:t>Vena Cava (inferior and superior)</a:t>
            </a:r>
          </a:p>
          <a:p>
            <a:pPr lvl="1"/>
            <a:r>
              <a:rPr lang="en-US" dirty="0" smtClean="0"/>
              <a:t>Right/Left Atrium</a:t>
            </a:r>
          </a:p>
          <a:p>
            <a:pPr lvl="1"/>
            <a:r>
              <a:rPr lang="en-US" dirty="0" smtClean="0"/>
              <a:t>Right/Left Ventricle</a:t>
            </a:r>
          </a:p>
          <a:p>
            <a:pPr lvl="1"/>
            <a:r>
              <a:rPr lang="en-US" dirty="0" smtClean="0"/>
              <a:t>Pulmonary Artery/vein</a:t>
            </a:r>
          </a:p>
          <a:p>
            <a:pPr lvl="1"/>
            <a:r>
              <a:rPr lang="en-US" dirty="0" smtClean="0"/>
              <a:t>Aorta</a:t>
            </a:r>
          </a:p>
          <a:p>
            <a:pPr lvl="1"/>
            <a:r>
              <a:rPr lang="en-US" dirty="0" smtClean="0"/>
              <a:t>Valves (generally)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b="1" dirty="0" smtClean="0"/>
              <a:t>Oxygenated and non-oxygenated</a:t>
            </a:r>
          </a:p>
          <a:p>
            <a:pPr marL="365760" lvl="1" indent="0">
              <a:buNone/>
            </a:pPr>
            <a:r>
              <a:rPr lang="en-US" b="1" dirty="0" smtClean="0"/>
              <a:t>Blood flow through heart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48" y="1273904"/>
            <a:ext cx="3971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1" y="1807989"/>
            <a:ext cx="6401693" cy="2486372"/>
          </a:xfrm>
        </p:spPr>
      </p:pic>
      <p:sp>
        <p:nvSpPr>
          <p:cNvPr id="5" name="Rectangle 4"/>
          <p:cNvSpPr/>
          <p:nvPr/>
        </p:nvSpPr>
        <p:spPr>
          <a:xfrm>
            <a:off x="1927654" y="42943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sets of parents listed above that could produce a child who has normal 	pigmentation are those numbered ______, ______, ______, and ______.</a:t>
            </a:r>
          </a:p>
        </p:txBody>
      </p:sp>
    </p:spTree>
    <p:extLst>
      <p:ext uri="{BB962C8B-B14F-4D97-AF65-F5344CB8AC3E}">
        <p14:creationId xmlns:p14="http://schemas.microsoft.com/office/powerpoint/2010/main" val="399369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Which </a:t>
            </a:r>
            <a:r>
              <a:rPr lang="en-US" dirty="0"/>
              <a:t>of the following crosses would provide the </a:t>
            </a:r>
            <a:r>
              <a:rPr lang="en-US" b="1" dirty="0"/>
              <a:t>greatest</a:t>
            </a:r>
            <a:r>
              <a:rPr lang="en-US" dirty="0"/>
              <a:t> probability for </a:t>
            </a:r>
            <a:r>
              <a:rPr lang="en-US" dirty="0" smtClean="0"/>
              <a:t>albinism </a:t>
            </a:r>
            <a:r>
              <a:rPr lang="en-US" dirty="0"/>
              <a:t>in the offspring</a:t>
            </a:r>
            <a:r>
              <a:rPr lang="en-US" dirty="0" smtClean="0"/>
              <a:t>?</a:t>
            </a:r>
            <a:endParaRPr lang="en-US" dirty="0"/>
          </a:p>
          <a:p>
            <a:pPr marL="502920" lvl="0" indent="-457200">
              <a:buFont typeface="+mj-lt"/>
              <a:buAutoNum type="alphaLcParenR"/>
            </a:pPr>
            <a:r>
              <a:rPr lang="en-US" i="1" dirty="0"/>
              <a:t>AA × </a:t>
            </a:r>
            <a:r>
              <a:rPr lang="en-US" i="1" dirty="0" smtClean="0"/>
              <a:t>aa</a:t>
            </a:r>
            <a:endParaRPr lang="en-US" dirty="0"/>
          </a:p>
          <a:p>
            <a:pPr marL="502920" lvl="0" indent="-457200">
              <a:buFont typeface="+mj-lt"/>
              <a:buAutoNum type="alphaLcParenR"/>
            </a:pPr>
            <a:r>
              <a:rPr lang="en-US" i="1" dirty="0" smtClean="0"/>
              <a:t>Aa </a:t>
            </a:r>
            <a:r>
              <a:rPr lang="en-US" i="1" dirty="0"/>
              <a:t>× </a:t>
            </a:r>
            <a:r>
              <a:rPr lang="en-US" i="1" dirty="0" smtClean="0"/>
              <a:t>Aa</a:t>
            </a:r>
            <a:endParaRPr lang="en-US" dirty="0"/>
          </a:p>
          <a:p>
            <a:pPr marL="502920" lvl="0" indent="-457200">
              <a:buFont typeface="+mj-lt"/>
              <a:buAutoNum type="alphaLcParenR"/>
            </a:pPr>
            <a:r>
              <a:rPr lang="en-US" i="1" dirty="0" smtClean="0"/>
              <a:t>Aa </a:t>
            </a:r>
            <a:r>
              <a:rPr lang="en-US" i="1" dirty="0"/>
              <a:t>× </a:t>
            </a:r>
            <a:r>
              <a:rPr lang="en-US" i="1" dirty="0" smtClean="0"/>
              <a:t>aa</a:t>
            </a:r>
            <a:endParaRPr lang="en-US" dirty="0"/>
          </a:p>
          <a:p>
            <a:pPr marL="502920" lvl="0" indent="-457200">
              <a:buFont typeface="+mj-lt"/>
              <a:buAutoNum type="alphaLcParenR"/>
            </a:pPr>
            <a:r>
              <a:rPr lang="en-US" i="1" dirty="0" smtClean="0"/>
              <a:t>Aa </a:t>
            </a:r>
            <a:r>
              <a:rPr lang="en-US" i="1" dirty="0"/>
              <a:t>× AA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92" y="1901825"/>
            <a:ext cx="6376616" cy="4127500"/>
          </a:xfrm>
        </p:spPr>
      </p:pic>
    </p:spTree>
    <p:extLst>
      <p:ext uri="{BB962C8B-B14F-4D97-AF65-F5344CB8AC3E}">
        <p14:creationId xmlns:p14="http://schemas.microsoft.com/office/powerpoint/2010/main" val="197110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and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Genotype</a:t>
            </a:r>
          </a:p>
          <a:p>
            <a:pPr lvl="1"/>
            <a:r>
              <a:rPr lang="en-US" dirty="0" smtClean="0"/>
              <a:t>Heterozygous, homozygous</a:t>
            </a:r>
          </a:p>
          <a:p>
            <a:pPr lvl="2"/>
            <a:r>
              <a:rPr lang="en-US" dirty="0" smtClean="0"/>
              <a:t>Bb, BB, </a:t>
            </a:r>
            <a:r>
              <a:rPr lang="en-US" dirty="0" err="1" smtClean="0"/>
              <a:t>rr</a:t>
            </a:r>
            <a:endParaRPr lang="en-US" dirty="0" smtClean="0"/>
          </a:p>
          <a:p>
            <a:r>
              <a:rPr lang="en-US" dirty="0" smtClean="0"/>
              <a:t>Phenotypes</a:t>
            </a:r>
          </a:p>
          <a:p>
            <a:pPr lvl="1"/>
            <a:r>
              <a:rPr lang="en-US" dirty="0" smtClean="0"/>
              <a:t>Blonde hair, color-blind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139" y="2324357"/>
            <a:ext cx="29337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XX</a:t>
            </a:r>
          </a:p>
          <a:p>
            <a:endParaRPr lang="en-US" dirty="0"/>
          </a:p>
          <a:p>
            <a:r>
              <a:rPr lang="en-US" dirty="0" smtClean="0"/>
              <a:t>Male XY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40" y="1449859"/>
            <a:ext cx="4849340" cy="3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Structure, Nucleotides </a:t>
            </a:r>
          </a:p>
          <a:p>
            <a:pPr lvl="1"/>
            <a:r>
              <a:rPr lang="en-US" dirty="0" smtClean="0"/>
              <a:t>Cytosine, Guanine, Adenine and Thymine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Amino Acids (Triplets) and Protein 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28" y="1572140"/>
            <a:ext cx="2857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Mutation/Mutagen Examples</a:t>
            </a:r>
          </a:p>
          <a:p>
            <a:pPr lvl="1"/>
            <a:r>
              <a:rPr lang="en-US" dirty="0" smtClean="0"/>
              <a:t>Point Mutation</a:t>
            </a:r>
          </a:p>
          <a:p>
            <a:pPr lvl="1"/>
            <a:r>
              <a:rPr lang="en-US" dirty="0" smtClean="0"/>
              <a:t>Frameshift Mutation</a:t>
            </a:r>
          </a:p>
          <a:p>
            <a:pPr lvl="2"/>
            <a:r>
              <a:rPr lang="en-US" dirty="0" smtClean="0"/>
              <a:t>Addition</a:t>
            </a:r>
          </a:p>
          <a:p>
            <a:pPr lvl="2"/>
            <a:r>
              <a:rPr lang="en-US" dirty="0" smtClean="0"/>
              <a:t>Deletion</a:t>
            </a:r>
          </a:p>
          <a:p>
            <a:r>
              <a:rPr lang="en-US" dirty="0" smtClean="0"/>
              <a:t>Pedigree Charts</a:t>
            </a:r>
            <a:endParaRPr lang="en-US" dirty="0"/>
          </a:p>
          <a:p>
            <a:r>
              <a:rPr lang="en-US" dirty="0" smtClean="0"/>
              <a:t>Genetic Diseases</a:t>
            </a:r>
          </a:p>
          <a:p>
            <a:pPr lvl="1"/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Huntington's disease</a:t>
            </a:r>
          </a:p>
          <a:p>
            <a:pPr lvl="1"/>
            <a:r>
              <a:rPr lang="en-US" dirty="0" smtClean="0"/>
              <a:t>Hemophilia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Beneficial Mutations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4" y="2702011"/>
            <a:ext cx="4051986" cy="30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4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984" y="1876896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396" y="2116847"/>
            <a:ext cx="3629331" cy="2479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9222" y="123274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A </a:t>
            </a:r>
            <a:r>
              <a:rPr lang="en-US" dirty="0"/>
              <a:t>doctor used the </a:t>
            </a:r>
            <a:r>
              <a:rPr lang="en-US" dirty="0" smtClean="0"/>
              <a:t>colorblindness </a:t>
            </a:r>
            <a:r>
              <a:rPr lang="en-US" dirty="0"/>
              <a:t>pedigree above to trace red-green </a:t>
            </a:r>
            <a:r>
              <a:rPr lang="en-US" dirty="0" smtClean="0"/>
              <a:t>colorblindness </a:t>
            </a:r>
            <a:r>
              <a:rPr lang="en-US" dirty="0"/>
              <a:t>in a family.  According to this pedigree, how many women in the 	family are </a:t>
            </a:r>
            <a:r>
              <a:rPr lang="en-US" dirty="0" smtClean="0"/>
              <a:t>colorblind?</a:t>
            </a:r>
            <a:endParaRPr lang="en-US" dirty="0"/>
          </a:p>
          <a:p>
            <a:endParaRPr lang="en-US" dirty="0"/>
          </a:p>
          <a:p>
            <a:r>
              <a:rPr lang="en-US" dirty="0"/>
              <a:t>A.	one</a:t>
            </a:r>
          </a:p>
          <a:p>
            <a:r>
              <a:rPr lang="en-US" dirty="0"/>
              <a:t>B.	four</a:t>
            </a:r>
          </a:p>
          <a:p>
            <a:r>
              <a:rPr lang="en-US" dirty="0"/>
              <a:t>C.	five</a:t>
            </a:r>
          </a:p>
          <a:p>
            <a:r>
              <a:rPr lang="en-US" dirty="0"/>
              <a:t>D.	none</a:t>
            </a:r>
          </a:p>
          <a:p>
            <a:endParaRPr lang="en-US" dirty="0"/>
          </a:p>
          <a:p>
            <a:r>
              <a:rPr lang="en-US" dirty="0" smtClean="0"/>
              <a:t>2. The </a:t>
            </a:r>
            <a:r>
              <a:rPr lang="en-US" dirty="0"/>
              <a:t>genotype and phenotype of II-5 are, respectively,</a:t>
            </a:r>
          </a:p>
          <a:p>
            <a:r>
              <a:rPr lang="en-US" dirty="0"/>
              <a:t>	A.	homozygous and </a:t>
            </a:r>
            <a:r>
              <a:rPr lang="en-US" dirty="0" smtClean="0"/>
              <a:t>colorblind</a:t>
            </a:r>
            <a:endParaRPr lang="en-US" dirty="0"/>
          </a:p>
          <a:p>
            <a:r>
              <a:rPr lang="en-US" dirty="0"/>
              <a:t>	B.	heterozygous and </a:t>
            </a:r>
            <a:r>
              <a:rPr lang="en-US" dirty="0" smtClean="0"/>
              <a:t>colorblind</a:t>
            </a:r>
            <a:endParaRPr lang="en-US" dirty="0"/>
          </a:p>
          <a:p>
            <a:r>
              <a:rPr lang="en-US" dirty="0"/>
              <a:t>	C.	homozygous and not </a:t>
            </a:r>
            <a:r>
              <a:rPr lang="en-US" dirty="0" smtClean="0"/>
              <a:t>colorblind</a:t>
            </a:r>
            <a:endParaRPr lang="en-US" dirty="0"/>
          </a:p>
          <a:p>
            <a:r>
              <a:rPr lang="en-US" dirty="0"/>
              <a:t>	D.	heterozygous and not </a:t>
            </a:r>
            <a:r>
              <a:rPr lang="en-US" dirty="0" smtClean="0"/>
              <a:t>colorblind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Transgenic</a:t>
            </a:r>
          </a:p>
          <a:p>
            <a:pPr lvl="1"/>
            <a:r>
              <a:rPr lang="en-US" dirty="0" smtClean="0"/>
              <a:t>Genetic Engineering</a:t>
            </a:r>
          </a:p>
          <a:p>
            <a:r>
              <a:rPr lang="en-US" dirty="0" smtClean="0"/>
              <a:t>Recombinant DNA</a:t>
            </a:r>
          </a:p>
          <a:p>
            <a:r>
              <a:rPr lang="en-US" dirty="0" smtClean="0"/>
              <a:t>Gene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32" y="1901952"/>
            <a:ext cx="5049795" cy="28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20" y="864972"/>
            <a:ext cx="6015269" cy="605152"/>
          </a:xfrm>
        </p:spPr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161" y="1980829"/>
            <a:ext cx="2933333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790" y="25271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heart pumps both oxygenated and deoxygenated blood.  Which of the structures </a:t>
            </a:r>
            <a:r>
              <a:rPr lang="en-US" dirty="0" smtClean="0"/>
              <a:t>labeled </a:t>
            </a:r>
            <a:r>
              <a:rPr lang="en-US" dirty="0"/>
              <a:t>above contain oxygenated blood?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Answer</a:t>
            </a:r>
            <a:r>
              <a:rPr lang="en-US" dirty="0"/>
              <a:t>: 	________  _______  _______  _______</a:t>
            </a:r>
          </a:p>
        </p:txBody>
      </p:sp>
    </p:spTree>
    <p:extLst>
      <p:ext uri="{BB962C8B-B14F-4D97-AF65-F5344CB8AC3E}">
        <p14:creationId xmlns:p14="http://schemas.microsoft.com/office/powerpoint/2010/main" val="401482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45" y="1875931"/>
            <a:ext cx="9509760" cy="4127627"/>
          </a:xfrm>
        </p:spPr>
        <p:txBody>
          <a:bodyPr/>
          <a:lstStyle/>
          <a:p>
            <a:r>
              <a:rPr lang="en-US" dirty="0" smtClean="0"/>
              <a:t>Artery, Veins, Capillaries</a:t>
            </a:r>
          </a:p>
          <a:p>
            <a:pPr lvl="1"/>
            <a:r>
              <a:rPr lang="en-US" dirty="0" smtClean="0"/>
              <a:t>Direction, oxygen content, structure (elasticity vs. valves), pressure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10" y="2907958"/>
            <a:ext cx="5842407" cy="22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7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178" y="2222931"/>
            <a:ext cx="3895238" cy="20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54" y="23886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type of blood vessel depicted in the diagram </a:t>
            </a:r>
            <a:r>
              <a:rPr lang="en-US" dirty="0" smtClean="0"/>
              <a:t>is</a:t>
            </a:r>
            <a:endParaRPr lang="en-US" dirty="0"/>
          </a:p>
          <a:p>
            <a:r>
              <a:rPr lang="en-US" dirty="0"/>
              <a:t>	A.	a vein</a:t>
            </a:r>
          </a:p>
          <a:p>
            <a:r>
              <a:rPr lang="en-US" dirty="0"/>
              <a:t>	B.	an artery</a:t>
            </a:r>
          </a:p>
          <a:p>
            <a:r>
              <a:rPr lang="en-US" dirty="0"/>
              <a:t>	C.	a capillary</a:t>
            </a:r>
          </a:p>
          <a:p>
            <a:r>
              <a:rPr lang="en-US" dirty="0"/>
              <a:t>	D.	arteriole</a:t>
            </a:r>
          </a:p>
        </p:txBody>
      </p:sp>
    </p:spTree>
    <p:extLst>
      <p:ext uri="{BB962C8B-B14F-4D97-AF65-F5344CB8AC3E}">
        <p14:creationId xmlns:p14="http://schemas.microsoft.com/office/powerpoint/2010/main" val="361829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80" y="3615422"/>
            <a:ext cx="9509760" cy="4127627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During </a:t>
            </a:r>
            <a:r>
              <a:rPr lang="en-US" dirty="0"/>
              <a:t>chemotherapy, a drug is injected into a vein in the patient’s arm.  The </a:t>
            </a:r>
            <a:r>
              <a:rPr lang="en-US" dirty="0" smtClean="0"/>
              <a:t>sequence </a:t>
            </a:r>
            <a:r>
              <a:rPr lang="en-US" dirty="0"/>
              <a:t>in which the drug moves through the four parts of the circulatory system 	listed above is ______, ______, ______, and ______.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34" y="1393039"/>
            <a:ext cx="5564738" cy="16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Systolic and Diastolic</a:t>
            </a:r>
          </a:p>
          <a:p>
            <a:r>
              <a:rPr lang="en-US" dirty="0" smtClean="0"/>
              <a:t>Reading heart pressure</a:t>
            </a:r>
          </a:p>
          <a:p>
            <a:r>
              <a:rPr lang="en-US" dirty="0" smtClean="0"/>
              <a:t>Using a Sphygmomanometer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b="1" dirty="0" smtClean="0"/>
              <a:t>Factors affecting blood pressure</a:t>
            </a:r>
          </a:p>
          <a:p>
            <a:pPr marL="45720" indent="0">
              <a:buNone/>
            </a:pPr>
            <a:r>
              <a:rPr lang="en-US" b="1" dirty="0" smtClean="0"/>
              <a:t>Factors affecting heart rate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097" y="1370056"/>
            <a:ext cx="276225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97" y="406562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Diseases and other medical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Varicose Veins</a:t>
            </a:r>
          </a:p>
          <a:p>
            <a:r>
              <a:rPr lang="en-US" dirty="0" smtClean="0"/>
              <a:t>Atherosclerosis, arteriosclerosis, angina, aneurysm, heart attack, stroke, septal heart defect</a:t>
            </a:r>
          </a:p>
          <a:p>
            <a:r>
              <a:rPr lang="en-US" dirty="0" smtClean="0"/>
              <a:t>LDL vs HDL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7" y="3367790"/>
            <a:ext cx="3408276" cy="2552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89" y="3538279"/>
            <a:ext cx="2457708" cy="22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02" y="57665"/>
            <a:ext cx="9203312" cy="679292"/>
          </a:xfrm>
        </p:spPr>
        <p:txBody>
          <a:bodyPr/>
          <a:lstStyle/>
          <a:p>
            <a:r>
              <a:rPr lang="en-US" dirty="0" smtClean="0"/>
              <a:t>Components of blood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26284"/>
              </p:ext>
            </p:extLst>
          </p:nvPr>
        </p:nvGraphicFramePr>
        <p:xfrm>
          <a:off x="377611" y="987425"/>
          <a:ext cx="8928804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32201"/>
                <a:gridCol w="2232201"/>
                <a:gridCol w="2232201"/>
                <a:gridCol w="2232201"/>
              </a:tblGrid>
              <a:tr h="4247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Shape</a:t>
                      </a:r>
                      <a:endParaRPr lang="en-US" sz="2400" dirty="0"/>
                    </a:p>
                  </a:txBody>
                  <a:tcPr/>
                </a:tc>
              </a:tr>
              <a:tr h="8494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</a:t>
                      </a:r>
                      <a:r>
                        <a:rPr lang="en-US" b="1" baseline="0" dirty="0" smtClean="0"/>
                        <a:t> blood cell</a:t>
                      </a:r>
                    </a:p>
                    <a:p>
                      <a:r>
                        <a:rPr lang="en-US" b="1" baseline="0" dirty="0" smtClean="0"/>
                        <a:t>(</a:t>
                      </a:r>
                      <a:r>
                        <a:rPr lang="en-US" b="1" i="1" baseline="0" dirty="0" smtClean="0"/>
                        <a:t>Erythrocytes</a:t>
                      </a:r>
                      <a:r>
                        <a:rPr lang="en-US" b="1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Carrying</a:t>
                      </a:r>
                      <a:r>
                        <a:rPr lang="en-US" baseline="0" dirty="0" smtClean="0"/>
                        <a:t> hemoglobin which can carry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~45%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5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 Blood Cell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i="1" dirty="0" smtClean="0"/>
                        <a:t>leukocytes)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Fighting infections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945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Platelets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i="1" dirty="0" smtClean="0"/>
                        <a:t>Thrombocytes)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clotting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94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Carrying ions</a:t>
                      </a:r>
                    </a:p>
                    <a:p>
                      <a:r>
                        <a:rPr lang="en-US" dirty="0" smtClean="0"/>
                        <a:t>Holds blood cells in suspension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271" y="3039761"/>
            <a:ext cx="2882729" cy="209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31" y="1457224"/>
            <a:ext cx="1543958" cy="86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598" y="2675058"/>
            <a:ext cx="1350591" cy="1081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521" y="3931508"/>
            <a:ext cx="1291668" cy="10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520</Words>
  <Application>Microsoft Office PowerPoint</Application>
  <PresentationFormat>Widescreen</PresentationFormat>
  <Paragraphs>195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Book Antiqua</vt:lpstr>
      <vt:lpstr>Banded Design Yellow 16x9</vt:lpstr>
      <vt:lpstr>Biology Review</vt:lpstr>
      <vt:lpstr>Circulatory System</vt:lpstr>
      <vt:lpstr>Example</vt:lpstr>
      <vt:lpstr>Blood Vessels</vt:lpstr>
      <vt:lpstr>Example</vt:lpstr>
      <vt:lpstr>Example</vt:lpstr>
      <vt:lpstr>Blood Pressure</vt:lpstr>
      <vt:lpstr>Cardiovascular Diseases and other medical issues</vt:lpstr>
      <vt:lpstr>Components of blood</vt:lpstr>
      <vt:lpstr>Example</vt:lpstr>
      <vt:lpstr>Components of Blood</vt:lpstr>
      <vt:lpstr>Clotting Process</vt:lpstr>
      <vt:lpstr>Immune System</vt:lpstr>
      <vt:lpstr>Immune Response</vt:lpstr>
      <vt:lpstr>Chromosomes</vt:lpstr>
      <vt:lpstr>Karyotyping</vt:lpstr>
      <vt:lpstr>Mitosis and Meiosis</vt:lpstr>
      <vt:lpstr>Selective Breeding</vt:lpstr>
      <vt:lpstr>Genetics Dominant vs Recessive Genes</vt:lpstr>
      <vt:lpstr>Example</vt:lpstr>
      <vt:lpstr>Example</vt:lpstr>
      <vt:lpstr>Example</vt:lpstr>
      <vt:lpstr>Genotypes and Phenotypes</vt:lpstr>
      <vt:lpstr>Sex-linked</vt:lpstr>
      <vt:lpstr>DNA </vt:lpstr>
      <vt:lpstr>Mutations </vt:lpstr>
      <vt:lpstr>Pedigree Charts</vt:lpstr>
      <vt:lpstr>Example</vt:lpstr>
      <vt:lpstr>Gene Technologies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2017-06-26T13:50:10Z</dcterms:created>
  <dcterms:modified xsi:type="dcterms:W3CDTF">2017-06-26T15:24:25Z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